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ink/ink1.xml" ContentType="application/inkml+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57" r:id="rId2"/>
    <p:sldId id="258" r:id="rId3"/>
    <p:sldId id="361" r:id="rId4"/>
    <p:sldId id="288" r:id="rId5"/>
    <p:sldId id="366" r:id="rId6"/>
    <p:sldId id="367" r:id="rId7"/>
    <p:sldId id="354" r:id="rId8"/>
    <p:sldId id="368" r:id="rId9"/>
    <p:sldId id="369" r:id="rId10"/>
    <p:sldId id="372" r:id="rId11"/>
    <p:sldId id="373" r:id="rId12"/>
    <p:sldId id="374" r:id="rId13"/>
    <p:sldId id="370" r:id="rId14"/>
    <p:sldId id="375" r:id="rId15"/>
    <p:sldId id="376" r:id="rId16"/>
    <p:sldId id="371" r:id="rId17"/>
    <p:sldId id="377" r:id="rId18"/>
    <p:sldId id="378" r:id="rId19"/>
    <p:sldId id="380" r:id="rId20"/>
    <p:sldId id="381" r:id="rId21"/>
    <p:sldId id="388" r:id="rId22"/>
    <p:sldId id="389" r:id="rId23"/>
    <p:sldId id="390" r:id="rId24"/>
    <p:sldId id="391" r:id="rId25"/>
    <p:sldId id="386" r:id="rId26"/>
    <p:sldId id="392" r:id="rId27"/>
    <p:sldId id="393" r:id="rId28"/>
    <p:sldId id="362" r:id="rId29"/>
    <p:sldId id="365" r:id="rId30"/>
    <p:sldId id="379" r:id="rId31"/>
    <p:sldId id="33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EDF75F-EC7E-4DDB-9FD0-EAE7898CD5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DBF5E9F-787E-459D-8E96-5CE8B47600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3EE322-AD65-4A66-B439-29F47AF9DC29}" type="datetimeFigureOut">
              <a:rPr lang="zh-CN" altLang="en-US" smtClean="0"/>
              <a:t>2024/11/11</a:t>
            </a:fld>
            <a:endParaRPr lang="zh-CN" altLang="en-US"/>
          </a:p>
        </p:txBody>
      </p:sp>
      <p:sp>
        <p:nvSpPr>
          <p:cNvPr id="4" name="页脚占位符 3">
            <a:extLst>
              <a:ext uri="{FF2B5EF4-FFF2-40B4-BE49-F238E27FC236}">
                <a16:creationId xmlns:a16="http://schemas.microsoft.com/office/drawing/2014/main" id="{C0D36D2F-B04F-4D04-AA56-19478C367B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489564C-EED8-46FC-AF82-8EF6CAD70C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50FB15-21D8-4EEE-969A-3622398A3FBB}" type="slidenum">
              <a:rPr lang="zh-CN" altLang="en-US" smtClean="0"/>
              <a:t>‹#›</a:t>
            </a:fld>
            <a:endParaRPr lang="zh-CN" altLang="en-US"/>
          </a:p>
        </p:txBody>
      </p:sp>
    </p:spTree>
    <p:extLst>
      <p:ext uri="{BB962C8B-B14F-4D97-AF65-F5344CB8AC3E}">
        <p14:creationId xmlns:p14="http://schemas.microsoft.com/office/powerpoint/2010/main" val="2296957220"/>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channel name="T" type="integer" max="2.14748E9" units="dev"/>
        </inkml:traceFormat>
        <inkml:channelProperties>
          <inkml:channelProperty channel="X" name="resolution" value="64.32161" units="1/cm"/>
          <inkml:channelProperty channel="Y" name="resolution" value="64.28571" units="1/cm"/>
          <inkml:channelProperty channel="T" name="resolution" value="1" units="1/dev"/>
        </inkml:channelProperties>
      </inkml:inkSource>
      <inkml:timestamp xml:id="ts0" timeString="2024-11-11T05:59:52.973"/>
    </inkml:context>
    <inkml:brush xml:id="br0">
      <inkml:brushProperty name="width" value="0.05292" units="cm"/>
      <inkml:brushProperty name="height" value="0.05292" units="cm"/>
      <inkml:brushProperty name="color" value="#FF0000"/>
    </inkml:brush>
  </inkml:definitions>
  <inkml:trace contextRef="#ctx0" brushRef="#br0">5241 7400 0,'14'0'110,"-1"0"-110,15 0 15,-1 0-15,-13 0 16,14 0-16,-1 0 15,15 0-15,13 0 0,-14 0 16,0 0 0,-13 0-16,13 0 0,-14 0 15,15 0-15,26 0 16,-26 0-16,26 0 16,-26 0-16,-1 0 15,0 0-15,1 0 16,-15 0-1,14 0-15,-13 0 16,27 0-16,-28 0 16,15 0-16,-15 0 15,1 0-15,-15 0 16,1 0-16,0 0 16,0 0-1,-1 0-15,1 0 0,0 0 16,0 0-1,-1 0-15,1 0 16,0 0-16,13 0 16,1 0-16,-1 0 15,15 0 1,-1 0-16,14 0 16,14 0-16,-28 0 15,0 14-15,-13-14 16,-1 0-16,-13 14 15,14-14-15,-15 0 16,1 0-16,0 0 31,0 0-31,-1 0 16,1 0-16,0 0 16,0 0-16,-1 0 15,1 0-15,0 0 16,0 0-1,13 0-15,1 0 16,-1 0-16,1 0 16,-1 0-16,-13 0 15,14 0-15,-15 0 16,15-14-16,-1 14 16,-13 0-16,14 0 0,-15 0 15,1 0 1,14 0-16,-15 0 15,1 0-15,0 0 16,0 0-16,-1 0 16,1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2EAF1-D222-482F-AE1B-57E00A7C9668}" type="datetimeFigureOut">
              <a:rPr lang="zh-CN" altLang="en-US" smtClean="0"/>
              <a:t>2024/11/11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0FE05-F1C5-49E1-BF6E-FB3ED6FA7F45}" type="slidenum">
              <a:rPr lang="zh-CN" altLang="en-US" smtClean="0"/>
              <a:t>‹#›</a:t>
            </a:fld>
            <a:endParaRPr lang="zh-CN" altLang="en-US"/>
          </a:p>
        </p:txBody>
      </p:sp>
    </p:spTree>
    <p:extLst>
      <p:ext uri="{BB962C8B-B14F-4D97-AF65-F5344CB8AC3E}">
        <p14:creationId xmlns:p14="http://schemas.microsoft.com/office/powerpoint/2010/main" val="162352113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225AE-1CC8-4DC5-880F-6055213229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9F83D7C-F71D-194B-2617-1775D008F1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57787F-4238-1A5D-A317-87E6FDB985B4}"/>
              </a:ext>
            </a:extLst>
          </p:cNvPr>
          <p:cNvSpPr>
            <a:spLocks noGrp="1"/>
          </p:cNvSpPr>
          <p:nvPr>
            <p:ph type="body" idx="1"/>
          </p:nvPr>
        </p:nvSpPr>
        <p:spPr/>
        <p:txBody>
          <a:bodyPr/>
          <a:lstStyle/>
          <a:p>
            <a:r>
              <a:rPr lang="en-US" altLang="zh-CN" b="1" dirty="0"/>
              <a:t>BDP</a:t>
            </a:r>
            <a:r>
              <a:rPr lang="zh-CN" altLang="en-US" dirty="0"/>
              <a:t>（带宽延迟积）是描述网络传输能力的指标，而队列容量（</a:t>
            </a:r>
            <a:r>
              <a:rPr lang="en-US" altLang="zh-CN" dirty="0"/>
              <a:t>Q</a:t>
            </a:r>
            <a:r>
              <a:rPr lang="zh-CN" altLang="en-US" dirty="0"/>
              <a:t>）则是设备能缓存数据包的空间。当将这两者结合（</a:t>
            </a:r>
            <a:r>
              <a:rPr lang="en-US" altLang="zh-CN" dirty="0"/>
              <a:t>BDP + Q</a:t>
            </a:r>
            <a:r>
              <a:rPr lang="zh-CN" altLang="en-US" dirty="0"/>
              <a:t>）进行讨论时，可以描述网络在正常情况下能支持的最大并发数据包数量，而不会因为队列溢出而丢包。</a:t>
            </a:r>
            <a:endParaRPr lang="en-US" altLang="zh-CN" dirty="0"/>
          </a:p>
          <a:p>
            <a:r>
              <a:rPr kumimoji="1" lang="en-US" altLang="zh-CN" sz="1200" dirty="0">
                <a:latin typeface="Times New Roman" panose="02020603050405020304" pitchFamily="18" charset="0"/>
                <a:ea typeface="宋体" panose="02010600030101010101" pitchFamily="2" charset="-122"/>
                <a:cs typeface="Times New Roman" panose="02020603050405020304" pitchFamily="18" charset="0"/>
              </a:rPr>
              <a:t>CWND</a:t>
            </a:r>
            <a:r>
              <a:rPr lang="zh-CN" altLang="en-US" dirty="0"/>
              <a:t>拥塞窗口指的是发送方在</a:t>
            </a:r>
            <a:r>
              <a:rPr lang="en-US" altLang="zh-CN" dirty="0"/>
              <a:t>TCP</a:t>
            </a:r>
            <a:r>
              <a:rPr lang="zh-CN" altLang="en-US" dirty="0"/>
              <a:t>连接中允许发送的最大未确认数据量。它控制着发送方可以在网络中发送多少数据，而不必等待接收方的确认（</a:t>
            </a:r>
            <a:r>
              <a:rPr lang="en-US" altLang="zh-CN" dirty="0"/>
              <a:t>ACK</a:t>
            </a:r>
            <a:r>
              <a:rPr lang="zh-CN" altLang="en-US" dirty="0"/>
              <a:t>）。</a:t>
            </a:r>
          </a:p>
        </p:txBody>
      </p:sp>
    </p:spTree>
    <p:extLst>
      <p:ext uri="{BB962C8B-B14F-4D97-AF65-F5344CB8AC3E}">
        <p14:creationId xmlns:p14="http://schemas.microsoft.com/office/powerpoint/2010/main" val="3340899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9BFA5-E94F-2CAF-FFEF-75D7A90EB0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455179-3944-1B5C-2D30-9CB31E5EC4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429B568-B5FD-F000-B15A-92FD2EE71A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NewReno</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是基于丢包的拥塞控制算法，通过丢包来检测网络拥塞，而</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Vegas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是基于延迟的拥塞控制算法，根据观察到的</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延迟来调整拥塞窗口。</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Times New Roman" panose="02020603050405020304" pitchFamily="18" charset="0"/>
                <a:ea typeface="宋体" panose="02010600030101010101" pitchFamily="2" charset="-122"/>
                <a:cs typeface="Times New Roman" panose="02020603050405020304" pitchFamily="18" charset="0"/>
              </a:rPr>
              <a:t>当发生丢包时，</a:t>
            </a:r>
            <a:r>
              <a:rPr kumimoji="1" lang="en-US" altLang="zh-CN" sz="1200" dirty="0" err="1">
                <a:latin typeface="Times New Roman" panose="02020603050405020304" pitchFamily="18" charset="0"/>
                <a:ea typeface="宋体" panose="02010600030101010101" pitchFamily="2" charset="-122"/>
                <a:cs typeface="Times New Roman" panose="02020603050405020304" pitchFamily="18" charset="0"/>
              </a:rPr>
              <a:t>NewReno</a:t>
            </a:r>
            <a:r>
              <a:rPr kumimoji="1" lang="zh-CN" altLang="en-US" sz="1200" dirty="0">
                <a:latin typeface="Times New Roman" panose="02020603050405020304" pitchFamily="18" charset="0"/>
                <a:ea typeface="宋体" panose="02010600030101010101" pitchFamily="2" charset="-122"/>
                <a:cs typeface="Times New Roman" panose="02020603050405020304" pitchFamily="18" charset="0"/>
              </a:rPr>
              <a:t>会减小其拥塞窗口并重传丢失的包，</a:t>
            </a:r>
            <a:r>
              <a:rPr kumimoji="1" lang="en-US" altLang="zh-CN" sz="1200" dirty="0">
                <a:latin typeface="Times New Roman" panose="02020603050405020304" pitchFamily="18" charset="0"/>
                <a:ea typeface="宋体" panose="02010600030101010101" pitchFamily="2" charset="-122"/>
                <a:cs typeface="Times New Roman" panose="02020603050405020304" pitchFamily="18" charset="0"/>
              </a:rPr>
              <a:t>Vegas</a:t>
            </a:r>
            <a:r>
              <a:rPr kumimoji="1" lang="zh-CN" altLang="en-US" sz="1200" dirty="0">
                <a:latin typeface="Times New Roman" panose="02020603050405020304" pitchFamily="18" charset="0"/>
                <a:ea typeface="宋体" panose="02010600030101010101" pitchFamily="2" charset="-122"/>
                <a:cs typeface="Times New Roman" panose="02020603050405020304" pitchFamily="18" charset="0"/>
              </a:rPr>
              <a:t>试图通过提前调整窗口来避免拥塞。</a:t>
            </a:r>
            <a:endParaRPr kumimoji="1" lang="en-US" altLang="zh-CN" sz="12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图</a:t>
            </a:r>
            <a:r>
              <a:rPr lang="en-US" altLang="zh-CN" dirty="0"/>
              <a:t>(a)</a:t>
            </a:r>
            <a:r>
              <a:rPr lang="zh-CN" altLang="en-US" dirty="0"/>
              <a:t>中后半段发生震荡的原因是延迟</a:t>
            </a:r>
            <a:r>
              <a:rPr lang="en-US" altLang="zh-CN" dirty="0"/>
              <a:t>ACK</a:t>
            </a:r>
            <a:r>
              <a:rPr lang="zh-CN" altLang="en-US" dirty="0"/>
              <a:t>产生的问题，即接收端在收到数据包后，并不立即发送</a:t>
            </a:r>
            <a:r>
              <a:rPr lang="en-US" altLang="zh-CN" dirty="0"/>
              <a:t>ACK</a:t>
            </a:r>
            <a:r>
              <a:rPr lang="zh-CN" altLang="en-US" dirty="0"/>
              <a:t>包，而是等待一小段时间后再发送</a:t>
            </a:r>
            <a:r>
              <a:rPr lang="en-US" altLang="zh-CN" dirty="0"/>
              <a:t>ACK</a:t>
            </a:r>
            <a:r>
              <a:rPr lang="zh-CN" altLang="en-US" dirty="0"/>
              <a:t>。这样做的目的是减少网络中的</a:t>
            </a:r>
            <a:r>
              <a:rPr lang="en-US" altLang="zh-CN" dirty="0"/>
              <a:t>ACK</a:t>
            </a:r>
            <a:r>
              <a:rPr lang="zh-CN" altLang="en-US" dirty="0"/>
              <a:t>包数量，从而减少网络负载。导致</a:t>
            </a:r>
            <a:r>
              <a:rPr lang="en-US" altLang="zh-CN" dirty="0"/>
              <a:t>TCP</a:t>
            </a:r>
            <a:r>
              <a:rPr lang="zh-CN" altLang="en-US" dirty="0"/>
              <a:t>认为发生了丢包导致重发从而引发震荡，实验中通过禁止延迟</a:t>
            </a:r>
            <a:r>
              <a:rPr lang="en-US" altLang="zh-CN" dirty="0"/>
              <a:t>ACK</a:t>
            </a:r>
            <a:r>
              <a:rPr lang="zh-CN" altLang="en-US" dirty="0"/>
              <a:t>消除了这一影响。</a:t>
            </a:r>
          </a:p>
        </p:txBody>
      </p:sp>
    </p:spTree>
    <p:extLst>
      <p:ext uri="{BB962C8B-B14F-4D97-AF65-F5344CB8AC3E}">
        <p14:creationId xmlns:p14="http://schemas.microsoft.com/office/powerpoint/2010/main" val="172659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9575D-A42E-670A-650B-9090032E99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F96B94-369C-7A24-EF6D-D167448D87F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8BAF6F-0A2D-3274-D15B-CFDB7167BD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看图中</a:t>
            </a:r>
            <a:r>
              <a:rPr lang="en-US" altLang="zh-CN" dirty="0"/>
              <a:t>2</a:t>
            </a:r>
            <a:r>
              <a:rPr lang="zh-CN" altLang="en-US" dirty="0"/>
              <a:t>，</a:t>
            </a:r>
            <a:r>
              <a:rPr lang="en-US" altLang="zh-CN" dirty="0"/>
              <a:t>0.8</a:t>
            </a:r>
            <a:r>
              <a:rPr lang="zh-CN" altLang="en-US" dirty="0"/>
              <a:t>对应的点。</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图中可以看出三个星座超过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80%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的连接的最大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小于几何</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倍，这意味着</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网络的延迟大大低于今天的互联网。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因为</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Telesat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使用了更低的最小仰角</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。这使得地面站可以某一时刻看到更多的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Telesat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卫星，提供更多的端到端路径选择。</a:t>
            </a:r>
            <a:r>
              <a:rPr lang="zh-CN" altLang="en-US" dirty="0"/>
              <a:t>尽管</a:t>
            </a:r>
            <a:r>
              <a:rPr lang="en-US" altLang="zh-CN" dirty="0" err="1"/>
              <a:t>telesat</a:t>
            </a:r>
            <a:r>
              <a:rPr lang="zh-CN" altLang="en-US" dirty="0"/>
              <a:t>的延迟表现好，但由于卫星数量较少，可能会面临覆盖不均的问题，尤其是在较高纬度地区或卫星之间的通信路径较远时。</a:t>
            </a:r>
          </a:p>
          <a:p>
            <a:endParaRPr lang="zh-CN" altLang="en-US" dirty="0"/>
          </a:p>
        </p:txBody>
      </p:sp>
    </p:spTree>
    <p:extLst>
      <p:ext uri="{BB962C8B-B14F-4D97-AF65-F5344CB8AC3E}">
        <p14:creationId xmlns:p14="http://schemas.microsoft.com/office/powerpoint/2010/main" val="243385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2ACAC-875F-5D36-4215-3D950A94DC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DE5889-A128-C497-E6DD-FA1D92D684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E651F8-7B47-F2D4-98C0-8C7C3D04F400}"/>
              </a:ext>
            </a:extLst>
          </p:cNvPr>
          <p:cNvSpPr>
            <a:spLocks noGrp="1"/>
          </p:cNvSpPr>
          <p:nvPr>
            <p:ph type="body" idx="1"/>
          </p:nvPr>
        </p:nvSpPr>
        <p:spPr/>
        <p:txBody>
          <a:bodyPr/>
          <a:lstStyle/>
          <a:p>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如果在两个连续时间步中，计算的转发状态存在不同的卫星组成路径，就将其视为一次路径变化。</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与互联网不同，</a:t>
            </a:r>
            <a:r>
              <a:rPr lang="en-US" altLang="zh-CN" b="0" i="0" dirty="0">
                <a:solidFill>
                  <a:srgbClr val="000000"/>
                </a:solidFill>
                <a:effectLst/>
                <a:latin typeface="微软雅黑" panose="020B0503020204020204" pitchFamily="34" charset="-122"/>
                <a:ea typeface="微软雅黑" panose="020B0503020204020204" pitchFamily="34" charset="-122"/>
              </a:rPr>
              <a:t>LEO</a:t>
            </a:r>
            <a:r>
              <a:rPr lang="zh-CN" altLang="en-US" b="0" i="0" dirty="0">
                <a:solidFill>
                  <a:srgbClr val="000000"/>
                </a:solidFill>
                <a:effectLst/>
                <a:latin typeface="微软雅黑" panose="020B0503020204020204" pitchFamily="34" charset="-122"/>
                <a:ea typeface="微软雅黑" panose="020B0503020204020204" pitchFamily="34" charset="-122"/>
              </a:rPr>
              <a:t>网络路径发展迅速，密集的卫星网络中路径每分钟能变化多次，具有很高的路径改变次数和跳数。</a:t>
            </a:r>
            <a:endParaRPr lang="zh-CN" altLang="en-US" dirty="0"/>
          </a:p>
        </p:txBody>
      </p:sp>
    </p:spTree>
    <p:extLst>
      <p:ext uri="{BB962C8B-B14F-4D97-AF65-F5344CB8AC3E}">
        <p14:creationId xmlns:p14="http://schemas.microsoft.com/office/powerpoint/2010/main" val="376389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C247D-4912-BDBC-8256-9C09C1C0AAE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BBDA31-872E-464B-A1C2-3D2A9E77BA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B7071D-C03C-5A38-2AD1-BD12A5CECA7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实验中通过测量每个地面站对链路的</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未使用带宽</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来监测一个链路的链路利用率，即随着时间的推移该地面站对的连接路径上有多少未使用的容量。</a:t>
            </a:r>
            <a:endParaRPr lang="en-US" altLang="zh-CN" dirty="0"/>
          </a:p>
          <a:p>
            <a:r>
              <a:rPr lang="zh-CN" altLang="en-US" dirty="0"/>
              <a:t>“路径链路总容量”其实是路径的</a:t>
            </a:r>
            <a:r>
              <a:rPr lang="zh-CN" altLang="en-US" b="1" dirty="0"/>
              <a:t>最大传输容量</a:t>
            </a:r>
            <a:r>
              <a:rPr lang="zh-CN" altLang="en-US" dirty="0"/>
              <a:t>，并非简单地把所有链路的容量相加。路径上的每一条链路都在传输数据，但</a:t>
            </a:r>
            <a:r>
              <a:rPr lang="zh-CN" altLang="en-US" b="1" dirty="0"/>
              <a:t>整体的端到端数据传输能力受限于最拥堵的那条链路</a:t>
            </a:r>
            <a:endParaRPr lang="en-US" altLang="zh-CN" dirty="0"/>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图中</a:t>
            </a:r>
            <a:r>
              <a:rPr kumimoji="1" lang="zh-CN" altLang="en-US" sz="1200" dirty="0">
                <a:latin typeface="Times New Roman" panose="02020603050405020304" pitchFamily="18" charset="0"/>
                <a:ea typeface="宋体" panose="02010600030101010101" pitchFamily="2" charset="-122"/>
                <a:cs typeface="Times New Roman" panose="02020603050405020304" pitchFamily="18" charset="0"/>
              </a:rPr>
              <a:t>里约热内卢到圣彼得堡的路径只在</a:t>
            </a:r>
            <a:r>
              <a:rPr kumimoji="1" lang="en-US" altLang="zh-CN" sz="1200" dirty="0">
                <a:latin typeface="Times New Roman" panose="02020603050405020304" pitchFamily="18" charset="0"/>
                <a:ea typeface="宋体" panose="02010600030101010101" pitchFamily="2" charset="-122"/>
                <a:cs typeface="Times New Roman" panose="02020603050405020304" pitchFamily="18" charset="0"/>
              </a:rPr>
              <a:t>20s</a:t>
            </a:r>
            <a:r>
              <a:rPr kumimoji="1" lang="zh-CN" altLang="en-US" sz="1200" dirty="0">
                <a:latin typeface="Times New Roman" panose="02020603050405020304" pitchFamily="18" charset="0"/>
                <a:ea typeface="宋体" panose="02010600030101010101" pitchFamily="2" charset="-122"/>
                <a:cs typeface="Times New Roman" panose="02020603050405020304" pitchFamily="18" charset="0"/>
              </a:rPr>
              <a:t>左右时短暂达到了</a:t>
            </a:r>
            <a:r>
              <a:rPr kumimoji="1" lang="en-US" altLang="zh-CN" sz="1200" dirty="0">
                <a:latin typeface="Times New Roman" panose="02020603050405020304" pitchFamily="18" charset="0"/>
                <a:ea typeface="宋体" panose="02010600030101010101" pitchFamily="2" charset="-122"/>
                <a:cs typeface="Times New Roman" panose="02020603050405020304" pitchFamily="18" charset="0"/>
              </a:rPr>
              <a:t>100%</a:t>
            </a:r>
            <a:r>
              <a:rPr kumimoji="1" lang="zh-CN" altLang="en-US" sz="1200" dirty="0">
                <a:latin typeface="Times New Roman" panose="02020603050405020304" pitchFamily="18" charset="0"/>
                <a:ea typeface="宋体" panose="02010600030101010101" pitchFamily="2" charset="-122"/>
                <a:cs typeface="Times New Roman" panose="02020603050405020304" pitchFamily="18" charset="0"/>
              </a:rPr>
              <a:t>利用，而</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30%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的时间存在超过三分之一的带宽未被使用。</a:t>
            </a:r>
            <a:endParaRPr lang="zh-CN" altLang="en-US" dirty="0"/>
          </a:p>
        </p:txBody>
      </p:sp>
    </p:spTree>
    <p:extLst>
      <p:ext uri="{BB962C8B-B14F-4D97-AF65-F5344CB8AC3E}">
        <p14:creationId xmlns:p14="http://schemas.microsoft.com/office/powerpoint/2010/main" val="1393861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FCBAE-4A8C-20DD-A538-F3BC33CD07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EBF43C-1088-DE95-C68C-FD67C69B445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24D9811-0234-85D5-DE7B-997186A1CFAE}"/>
              </a:ext>
            </a:extLst>
          </p:cNvPr>
          <p:cNvSpPr>
            <a:spLocks noGrp="1"/>
          </p:cNvSpPr>
          <p:nvPr>
            <p:ph type="body" idx="1"/>
          </p:nvPr>
        </p:nvSpPr>
        <p:spPr/>
        <p:txBody>
          <a:bodyPr/>
          <a:lstStyle/>
          <a:p>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x</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轴是地平线，</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方向为正北方，</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90°</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方向为正东方，</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y</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轴是地面站与卫星的仰角。</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阴影区域代表低于</a:t>
            </a:r>
            <a:r>
              <a:rPr lang="en-US" altLang="zh-CN" dirty="0"/>
              <a:t>KUIPER</a:t>
            </a:r>
            <a:r>
              <a:rPr lang="zh-CN" altLang="en-US" dirty="0"/>
              <a:t>最低仰角</a:t>
            </a:r>
            <a:r>
              <a:rPr lang="en-US" altLang="zh-CN" dirty="0"/>
              <a:t>30°</a:t>
            </a:r>
            <a:r>
              <a:rPr lang="zh-CN" altLang="en-US" dirty="0"/>
              <a:t>的卫星，不能通信</a:t>
            </a:r>
          </a:p>
        </p:txBody>
      </p:sp>
    </p:spTree>
    <p:extLst>
      <p:ext uri="{BB962C8B-B14F-4D97-AF65-F5344CB8AC3E}">
        <p14:creationId xmlns:p14="http://schemas.microsoft.com/office/powerpoint/2010/main" val="4072563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169B-F1F1-E93D-F853-247E99D891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B51A70-A0B1-8B35-041D-18DB41C0D5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DD0814-C330-2AC2-3247-1B629F6FE7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字形跳跃”即通过不同轨道的卫星进行通信。</a:t>
            </a:r>
            <a:endParaRPr lang="en-US" altLang="zh-CN" dirty="0"/>
          </a:p>
          <a:p>
            <a:r>
              <a:rPr lang="zh-CN" altLang="en-US" dirty="0"/>
              <a:t>罗安达是安哥拉的首都，位于非洲中西部</a:t>
            </a:r>
          </a:p>
        </p:txBody>
      </p:sp>
    </p:spTree>
    <p:extLst>
      <p:ext uri="{BB962C8B-B14F-4D97-AF65-F5344CB8AC3E}">
        <p14:creationId xmlns:p14="http://schemas.microsoft.com/office/powerpoint/2010/main" val="293898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326CB-D5E0-A8BE-5295-347A6DB9F4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D0F8AD5-A71D-A4C0-AEF2-2C5119CBD4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326D9D-2D80-7843-985D-8A714ED1117F}"/>
              </a:ext>
            </a:extLst>
          </p:cNvPr>
          <p:cNvSpPr>
            <a:spLocks noGrp="1"/>
          </p:cNvSpPr>
          <p:nvPr>
            <p:ph type="body" idx="1"/>
          </p:nvPr>
        </p:nvSpPr>
        <p:spPr/>
        <p:txBody>
          <a:bodyPr/>
          <a:lstStyle/>
          <a:p>
            <a:r>
              <a:rPr lang="zh-CN" altLang="en-US" dirty="0"/>
              <a:t>途中链路颜色越暖代表利用率越高，拥塞越严重</a:t>
            </a:r>
          </a:p>
        </p:txBody>
      </p:sp>
    </p:spTree>
    <p:extLst>
      <p:ext uri="{BB962C8B-B14F-4D97-AF65-F5344CB8AC3E}">
        <p14:creationId xmlns:p14="http://schemas.microsoft.com/office/powerpoint/2010/main" val="573698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r>
              <a:rPr lang="zh-CN" altLang="en-US" dirty="0"/>
              <a:t>虽然弯管连接曾经是较为常见的通信方式，但相较于现代的星间链路（</a:t>
            </a:r>
            <a:r>
              <a:rPr lang="en-US" altLang="zh-CN" dirty="0"/>
              <a:t>ISL</a:t>
            </a:r>
            <a:r>
              <a:rPr lang="zh-CN" altLang="en-US" dirty="0"/>
              <a:t>），它存在较高的延迟、带宽和灵活性上的局限。然而，弯管连接仍然在某些特定场景中可能有其应用价值，比如在某些卫星设计较为简单、资源有限或星间链路不太适用的情况下。</a:t>
            </a:r>
          </a:p>
        </p:txBody>
      </p:sp>
    </p:spTree>
    <p:extLst>
      <p:ext uri="{BB962C8B-B14F-4D97-AF65-F5344CB8AC3E}">
        <p14:creationId xmlns:p14="http://schemas.microsoft.com/office/powerpoint/2010/main" val="2601676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3A30-6BFF-86E6-735D-D8A6F47418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D81505-3412-D072-1712-D316CC7792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81B202-ACE7-8AD3-C20B-DDDDA0C3CCD2}"/>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68535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2856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r>
              <a:rPr lang="zh-CN" altLang="en-US" dirty="0"/>
              <a:t>基础版：编号</a:t>
            </a:r>
            <a:r>
              <a:rPr lang="en-US" altLang="zh-CN" dirty="0"/>
              <a:t>,</a:t>
            </a:r>
            <a:r>
              <a:rPr lang="zh-CN" altLang="en-US" dirty="0"/>
              <a:t>城市名称</a:t>
            </a:r>
            <a:r>
              <a:rPr lang="en-US" altLang="zh-CN" dirty="0"/>
              <a:t>,</a:t>
            </a:r>
            <a:r>
              <a:rPr lang="zh-CN" altLang="en-US" dirty="0"/>
              <a:t>经度</a:t>
            </a:r>
            <a:r>
              <a:rPr lang="en-US" altLang="zh-CN" dirty="0"/>
              <a:t>,</a:t>
            </a:r>
            <a:r>
              <a:rPr lang="zh-CN" altLang="en-US" dirty="0"/>
              <a:t>纬度</a:t>
            </a:r>
            <a:r>
              <a:rPr lang="en-US" altLang="zh-CN" dirty="0"/>
              <a:t>,</a:t>
            </a:r>
            <a:r>
              <a:rPr lang="zh-CN" altLang="en-US" dirty="0"/>
              <a:t>海拔高度</a:t>
            </a:r>
            <a:endParaRPr lang="en-US" altLang="zh-CN" dirty="0"/>
          </a:p>
          <a:p>
            <a:r>
              <a:rPr lang="zh-CN" altLang="en-US" dirty="0"/>
              <a:t>扩充版：编号</a:t>
            </a:r>
            <a:r>
              <a:rPr lang="en-US" altLang="zh-CN" dirty="0"/>
              <a:t>,</a:t>
            </a:r>
            <a:r>
              <a:rPr lang="zh-CN" altLang="en-US" dirty="0"/>
              <a:t>城市名称</a:t>
            </a:r>
            <a:r>
              <a:rPr lang="en-US" altLang="zh-CN" dirty="0"/>
              <a:t>,</a:t>
            </a:r>
            <a:r>
              <a:rPr lang="zh-CN" altLang="en-US" dirty="0"/>
              <a:t>经度</a:t>
            </a:r>
            <a:r>
              <a:rPr lang="en-US" altLang="zh-CN" dirty="0"/>
              <a:t>,</a:t>
            </a:r>
            <a:r>
              <a:rPr lang="zh-CN" altLang="en-US" dirty="0"/>
              <a:t>纬度</a:t>
            </a:r>
            <a:r>
              <a:rPr lang="en-US" altLang="zh-CN" dirty="0"/>
              <a:t>,</a:t>
            </a:r>
            <a:r>
              <a:rPr lang="zh-CN" altLang="en-US" dirty="0"/>
              <a:t>海拔</a:t>
            </a:r>
            <a:r>
              <a:rPr lang="en-US" altLang="zh-CN" dirty="0"/>
              <a:t>,</a:t>
            </a:r>
            <a:r>
              <a:rPr lang="zh-CN" altLang="en-US" dirty="0"/>
              <a:t>笛卡尔坐标系中的</a:t>
            </a:r>
            <a:r>
              <a:rPr lang="en-US" altLang="zh-CN" dirty="0" err="1"/>
              <a:t>x,y,z</a:t>
            </a:r>
            <a:r>
              <a:rPr lang="zh-CN" altLang="en-US" dirty="0"/>
              <a:t>坐标</a:t>
            </a:r>
          </a:p>
        </p:txBody>
      </p:sp>
    </p:spTree>
    <p:extLst>
      <p:ext uri="{BB962C8B-B14F-4D97-AF65-F5344CB8AC3E}">
        <p14:creationId xmlns:p14="http://schemas.microsoft.com/office/powerpoint/2010/main" val="4227642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r>
              <a:rPr lang="en-US" altLang="zh-CN" b="1" dirty="0"/>
              <a:t>CSMA Channel</a:t>
            </a:r>
            <a:r>
              <a:rPr lang="zh-CN" altLang="en-US" dirty="0"/>
              <a:t>（</a:t>
            </a:r>
            <a:r>
              <a:rPr lang="en-US" altLang="zh-CN" dirty="0"/>
              <a:t>CSMA</a:t>
            </a:r>
            <a:r>
              <a:rPr lang="zh-CN" altLang="en-US" dirty="0"/>
              <a:t>信道）指的是使用</a:t>
            </a:r>
            <a:r>
              <a:rPr lang="en-US" altLang="zh-CN" dirty="0"/>
              <a:t>CSMA</a:t>
            </a:r>
            <a:r>
              <a:rPr lang="zh-CN" altLang="en-US" dirty="0"/>
              <a:t>协议的通信信道或网络环境。这个协议用于避免数据冲突，使得多个设备可以共享同一物理传输介质（如无线信道或有线网络）。</a:t>
            </a:r>
          </a:p>
        </p:txBody>
      </p:sp>
    </p:spTree>
    <p:extLst>
      <p:ext uri="{BB962C8B-B14F-4D97-AF65-F5344CB8AC3E}">
        <p14:creationId xmlns:p14="http://schemas.microsoft.com/office/powerpoint/2010/main" val="396892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平台是一个用于创建强大的三维地理空间应用程序的开放平台。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无论是在普通电脑还是移动设备上，都能呈现出高质量的三维图形效果。用户可以自由地进行缩放、旋转和倾斜操作，以便从不同角度查看地球表面的地理信息，实现全球范围的浏览和导航。</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这使得开发者可以方便地集成各种来源的地理空间数据，满足不同应用场景的需求。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平台还可以与许多其他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和地图服务进行集成，</a:t>
            </a:r>
            <a:r>
              <a:rPr lang="en-US" altLang="zh-CN" b="1" dirty="0"/>
              <a:t>GIS</a:t>
            </a:r>
            <a:r>
              <a:rPr lang="zh-CN" altLang="en-US" dirty="0"/>
              <a:t> 是 </a:t>
            </a:r>
            <a:r>
              <a:rPr lang="en-US" altLang="zh-CN" b="1" dirty="0"/>
              <a:t>Geographic Information System</a:t>
            </a:r>
            <a:r>
              <a:rPr lang="zh-CN" altLang="en-US" dirty="0"/>
              <a:t> 的缩写，中文译作 </a:t>
            </a:r>
            <a:r>
              <a:rPr lang="zh-CN" altLang="en-US" b="1" dirty="0"/>
              <a:t>地理信息系统</a:t>
            </a:r>
            <a:r>
              <a:rPr lang="zh-CN" altLang="en-US" dirty="0"/>
              <a:t>。</a:t>
            </a:r>
            <a:r>
              <a:rPr lang="en-US" altLang="zh-CN" dirty="0"/>
              <a:t>GIS</a:t>
            </a:r>
            <a:r>
              <a:rPr lang="zh-CN" altLang="en-US" dirty="0"/>
              <a:t>是一种用于采集、存储、分析和展示地理空间数据的计算机系统，帮助用户从地理数据中提取有用的信息，并以地图、图表等形式可视化展现。</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，方便开发者在已有的地理信息系统基础上进行扩展和定制。</a:t>
            </a:r>
            <a:endParaRPr lang="zh-CN" altLang="en-US" dirty="0"/>
          </a:p>
        </p:txBody>
      </p:sp>
    </p:spTree>
    <p:extLst>
      <p:ext uri="{BB962C8B-B14F-4D97-AF65-F5344CB8AC3E}">
        <p14:creationId xmlns:p14="http://schemas.microsoft.com/office/powerpoint/2010/main" val="2719248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BCF4D-DEF0-AACB-A3EB-3D232E7A2F2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10C130-D059-70BA-EDCF-06075D9DEE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39D1A9-D433-DABC-3CA3-D8C56835A07D}"/>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97625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平台是一个用于创建强大的三维地理空间应用程序的开放平台。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先进的三维渲染技术：高性能渲染：无论是在普通电脑还是移动设备上，都能呈现出高质量的三维图形效果。用户可以自由地进行缩放、旋转和倾斜操作，以便从不同角度查看地球表面的地理信息，实现全球范围的浏览和导航。</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这使得开发者可以方便地集成各种来源的地理空间数据，满足不同应用场景的需求。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平台还可以与许多其他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和地图服务进行集成，如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ArcGIS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Mapbox</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等，方便开发者在已有的地理信息系统基础上进行扩展和定制。</a:t>
            </a:r>
            <a:endParaRPr lang="zh-CN" altLang="en-US" dirty="0"/>
          </a:p>
        </p:txBody>
      </p:sp>
    </p:spTree>
    <p:extLst>
      <p:ext uri="{BB962C8B-B14F-4D97-AF65-F5344CB8AC3E}">
        <p14:creationId xmlns:p14="http://schemas.microsoft.com/office/powerpoint/2010/main" val="4149492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平台是一个用于创建强大的三维地理空间应用程序的开放平台。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先进的三维渲染技术：高性能渲染：无论是在普通电脑还是移动设备上，都能呈现出高质量的三维图形效果。用户可以自由地进行缩放、旋转和倾斜操作，以便从不同角度查看地球表面的地理信息，实现全球范围的浏览和导航。</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这使得开发者可以方便地集成各种来源的地理空间数据，满足不同应用场景的需求。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同时，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平台还可以与许多其他</a:t>
            </a:r>
            <a:r>
              <a:rPr lang="en-US" altLang="zh-CN" dirty="0">
                <a:latin typeface="Times New Roman" panose="02020603050405020304" pitchFamily="18" charset="0"/>
                <a:ea typeface="宋体" panose="02010600030101010101" pitchFamily="2" charset="-122"/>
                <a:cs typeface="Times New Roman" panose="02020603050405020304" pitchFamily="18" charset="0"/>
              </a:rPr>
              <a:t>GIS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和地图服务进行集成，如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ArcGIS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Mapbox</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等，方便开发者在已有的地理信息系统基础上进行扩展和定制。</a:t>
            </a:r>
            <a:endParaRPr lang="zh-CN" altLang="en-US" dirty="0"/>
          </a:p>
        </p:txBody>
      </p:sp>
    </p:spTree>
    <p:extLst>
      <p:ext uri="{BB962C8B-B14F-4D97-AF65-F5344CB8AC3E}">
        <p14:creationId xmlns:p14="http://schemas.microsoft.com/office/powerpoint/2010/main" val="2571779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这种简化的设计使得仿真结果与实际性能可能有显著偏差，特别是在边缘角度、干扰复杂或通信环境受限的情况下。对精确建模的欠缺可能导致</a:t>
            </a:r>
            <a:r>
              <a:rPr lang="en-US" altLang="zh-CN" dirty="0"/>
              <a:t>Hypatia</a:t>
            </a:r>
            <a:r>
              <a:rPr lang="zh-CN" altLang="en-US" dirty="0"/>
              <a:t>对网络连接质量、可用性和链路稳定性的评估不足。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rPr>
              <a:t>11.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此外，还可以使用已有的射频信号传播模型来模拟不同地理位置和气象条件下的信号衰减，综合考虑这些因素可以帮助构建更真实的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GS-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卫星连接模型。</a:t>
            </a:r>
            <a:endParaRPr lang="en-US" altLang="zh-CN" dirty="0"/>
          </a:p>
          <a:p>
            <a:r>
              <a:rPr lang="en-US" altLang="zh-CN" dirty="0"/>
              <a:t>2.</a:t>
            </a:r>
            <a:r>
              <a:rPr lang="zh-CN" altLang="en-US" dirty="0"/>
              <a:t>在高纬度或长距离通信时，多普勒效应的影响尤为明显。这可能导致</a:t>
            </a:r>
            <a:r>
              <a:rPr lang="en-US" altLang="zh-CN" dirty="0"/>
              <a:t>Hypatia</a:t>
            </a:r>
            <a:r>
              <a:rPr lang="zh-CN" altLang="en-US" dirty="0"/>
              <a:t>低估链路失效的风险和可靠性问题</a:t>
            </a:r>
            <a:endParaRPr lang="en-US" altLang="zh-CN" dirty="0"/>
          </a:p>
          <a:p>
            <a:r>
              <a:rPr lang="en-US" altLang="zh-CN" dirty="0"/>
              <a:t>22.</a:t>
            </a:r>
            <a:r>
              <a:rPr lang="zh-CN" altLang="en-US" dirty="0"/>
              <a:t>自适应调制和编码机制可动态调整调制方式和编码速率，以适应变化的信道条件，从而保证链路的带宽效率和传输可靠性。</a:t>
            </a:r>
          </a:p>
        </p:txBody>
      </p:sp>
    </p:spTree>
    <p:extLst>
      <p:ext uri="{BB962C8B-B14F-4D97-AF65-F5344CB8AC3E}">
        <p14:creationId xmlns:p14="http://schemas.microsoft.com/office/powerpoint/2010/main" val="1968598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C190-E2D2-1E27-56C1-B9D30860F6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105816-097B-F51D-F6D3-D9BCDD734B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328497-CEE4-5855-58C3-CE657986B8CB}"/>
              </a:ext>
            </a:extLst>
          </p:cNvPr>
          <p:cNvSpPr>
            <a:spLocks noGrp="1"/>
          </p:cNvSpPr>
          <p:nvPr>
            <p:ph type="body" idx="1"/>
          </p:nvPr>
        </p:nvSpPr>
        <p:spPr/>
        <p:txBody>
          <a:bodyPr/>
          <a:lstStyle/>
          <a:p>
            <a:r>
              <a:rPr lang="en-US" altLang="zh-CN" dirty="0"/>
              <a:t>1.</a:t>
            </a:r>
            <a:r>
              <a:rPr lang="zh-CN" altLang="en-US" dirty="0"/>
              <a:t>天气变化可能导致链路的不稳定性，特别是在恶劣天气条件下会造成信号衰减和丢失。这将影响到服务质量（</a:t>
            </a:r>
            <a:r>
              <a:rPr lang="en-US" altLang="zh-CN" dirty="0"/>
              <a:t>QoS</a:t>
            </a:r>
            <a:r>
              <a:rPr lang="zh-CN" altLang="en-US" dirty="0"/>
              <a:t>）和系统的整体可用性，如果不加入天气模型，这些因素的影响将无法反映在仿真结果中。</a:t>
            </a:r>
            <a:endParaRPr lang="en-US" altLang="zh-CN" dirty="0"/>
          </a:p>
          <a:p>
            <a:r>
              <a:rPr lang="en-US" altLang="zh-CN" dirty="0"/>
              <a:t>2.</a:t>
            </a:r>
            <a:r>
              <a:rPr lang="zh-CN" altLang="en-US" dirty="0"/>
              <a:t>随着星座规模扩大，新部署的卫星可能具备更高的链路带宽或更稳定的</a:t>
            </a:r>
            <a:r>
              <a:rPr lang="en-US" altLang="zh-CN" dirty="0"/>
              <a:t>ISL</a:t>
            </a:r>
            <a:r>
              <a:rPr lang="zh-CN" altLang="en-US" dirty="0"/>
              <a:t>。如果不能支持异构性，将难以模拟现实中星座逐步升级和能力差异对网络性能的影响。</a:t>
            </a:r>
            <a:endParaRPr lang="en-US" altLang="zh-CN" dirty="0"/>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22.</a:t>
            </a:r>
            <a:r>
              <a:rPr lang="zh-CN" altLang="en-US" dirty="0">
                <a:latin typeface="Times New Roman" panose="02020603050405020304" pitchFamily="18" charset="0"/>
                <a:ea typeface="宋体" panose="02010600030101010101" pitchFamily="2" charset="-122"/>
                <a:cs typeface="Times New Roman" panose="02020603050405020304" pitchFamily="18" charset="0"/>
              </a:rPr>
              <a:t>此外，还可以探索动态负载均衡和自适应路径选择，以充分利用不同卫星的异构能力，提高系统的整体效率。</a:t>
            </a:r>
            <a:endParaRPr lang="zh-CN" altLang="en-US" dirty="0"/>
          </a:p>
        </p:txBody>
      </p:sp>
    </p:spTree>
    <p:extLst>
      <p:ext uri="{BB962C8B-B14F-4D97-AF65-F5344CB8AC3E}">
        <p14:creationId xmlns:p14="http://schemas.microsoft.com/office/powerpoint/2010/main" val="3009275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地面网络尤其是在地理位置偏远或基础设施建设困难的地区，建立传统地面通信网络往往成本高昂，实施困难。</a:t>
            </a:r>
            <a:endParaRPr lang="en-US" altLang="zh-CN" dirty="0"/>
          </a:p>
          <a:p>
            <a:r>
              <a:rPr lang="zh-CN" altLang="en-US" dirty="0"/>
              <a:t>卫星小型化、制造成本的降低、发射成本的显著下降以及空间技术的整体进步</a:t>
            </a:r>
          </a:p>
        </p:txBody>
      </p:sp>
    </p:spTree>
    <p:extLst>
      <p:ext uri="{BB962C8B-B14F-4D97-AF65-F5344CB8AC3E}">
        <p14:creationId xmlns:p14="http://schemas.microsoft.com/office/powerpoint/2010/main" val="282923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FE13-FA56-8DB9-6581-CB1D9B1E75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2B4808-61DB-A196-2613-FE538F70A5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8E9016-5C0C-4227-D482-D05113C2C3B0}"/>
              </a:ext>
            </a:extLst>
          </p:cNvPr>
          <p:cNvSpPr>
            <a:spLocks noGrp="1"/>
          </p:cNvSpPr>
          <p:nvPr>
            <p:ph type="body" idx="1"/>
          </p:nvPr>
        </p:nvSpPr>
        <p:spPr/>
        <p:txBody>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卫星使用不同频段的可操纵波束（例如，</a:t>
            </a:r>
            <a:r>
              <a:rPr lang="en-US" altLang="zh-CN" b="0" i="0" dirty="0">
                <a:solidFill>
                  <a:srgbClr val="000000"/>
                </a:solidFill>
                <a:effectLst/>
                <a:latin typeface="微软雅黑" panose="020B0503020204020204" pitchFamily="34" charset="-122"/>
                <a:ea typeface="微软雅黑" panose="020B0503020204020204" pitchFamily="34" charset="-122"/>
              </a:rPr>
              <a:t>fb1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fb2</a:t>
            </a:r>
            <a:r>
              <a:rPr lang="zh-CN" altLang="en-US" b="0" i="0" dirty="0">
                <a:solidFill>
                  <a:srgbClr val="000000"/>
                </a:solidFill>
                <a:effectLst/>
                <a:latin typeface="微软雅黑" panose="020B0503020204020204" pitchFamily="34" charset="-122"/>
                <a:ea typeface="微软雅黑" panose="020B0503020204020204" pitchFamily="34" charset="-122"/>
              </a:rPr>
              <a:t>）连接到不同的地面站。</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只有大于等于最小仰角的卫星才可以与地面站通信</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卫星之间通过星间链路</a:t>
            </a:r>
            <a:r>
              <a:rPr lang="en-US" altLang="zh-CN" b="0" i="0" dirty="0">
                <a:solidFill>
                  <a:srgbClr val="000000"/>
                </a:solidFill>
                <a:effectLst/>
                <a:latin typeface="微软雅黑" panose="020B0503020204020204" pitchFamily="34" charset="-122"/>
                <a:ea typeface="微软雅黑" panose="020B0503020204020204" pitchFamily="34" charset="-122"/>
              </a:rPr>
              <a:t>ISL</a:t>
            </a:r>
            <a:r>
              <a:rPr lang="zh-CN" altLang="en-US" b="0" i="0" dirty="0">
                <a:solidFill>
                  <a:srgbClr val="000000"/>
                </a:solidFill>
                <a:effectLst/>
                <a:latin typeface="微软雅黑" panose="020B0503020204020204" pitchFamily="34" charset="-122"/>
                <a:ea typeface="微软雅黑" panose="020B0503020204020204" pitchFamily="34" charset="-122"/>
              </a:rPr>
              <a:t>连接</a:t>
            </a:r>
            <a:endParaRPr lang="zh-CN" altLang="en-US" dirty="0"/>
          </a:p>
        </p:txBody>
      </p:sp>
    </p:spTree>
    <p:extLst>
      <p:ext uri="{BB962C8B-B14F-4D97-AF65-F5344CB8AC3E}">
        <p14:creationId xmlns:p14="http://schemas.microsoft.com/office/powerpoint/2010/main" val="245357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9A137-98BD-D907-5B98-5FE3AF5C685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37A8A5-9DBC-F0AB-6905-57FA2188B4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EA52A8-9550-04FE-2322-71B5F96765B8}"/>
              </a:ext>
            </a:extLst>
          </p:cNvPr>
          <p:cNvSpPr>
            <a:spLocks noGrp="1"/>
          </p:cNvSpPr>
          <p:nvPr>
            <p:ph type="body" idx="1"/>
          </p:nvPr>
        </p:nvSpPr>
        <p:spPr/>
        <p:txBody>
          <a:bodyPr/>
          <a:lstStyle/>
          <a:p>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这是最具知名度的</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LEO</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星座项目之一，旨在通过数千颗卫星提供全球低延迟宽带互联网接入。截至</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2024</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年</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8</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月，</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Starlink</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已成功发射了</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6200</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多颗卫星，并在部分地区提供服务。其目标是覆盖全球各个角落，实现高质量的互联网连接。 </a:t>
            </a:r>
            <a:endPar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该项目计划部署</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3,000</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多颗</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LEO</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卫星，旨在为未服务和欠服务地区提供高速互联网服务。亚马逊投入了大量资金和技术资源，力图在这一领域占据一席之地。</a:t>
            </a:r>
            <a:endPar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Telesat</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是老牌卫星通信公司，正在开发自己的</a:t>
            </a:r>
            <a:r>
              <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rPr>
              <a:t>LEO</a:t>
            </a:r>
            <a:r>
              <a:rPr kumimoji="1" lang="zh-CN" altLang="en-US" sz="1200" b="0" dirty="0">
                <a:latin typeface="Times New Roman" panose="02020603050405020304" pitchFamily="18" charset="0"/>
                <a:ea typeface="宋体" panose="02010600030101010101" pitchFamily="2" charset="-122"/>
                <a:cs typeface="Times New Roman" panose="02020603050405020304" pitchFamily="18" charset="0"/>
              </a:rPr>
              <a:t>星座，以提升数据传输速度和覆盖范围，面向企业和政府客户提供服务。</a:t>
            </a:r>
            <a:endParaRPr kumimoji="1" lang="en-US" altLang="zh-CN" sz="1200" b="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626380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7616-7017-6B70-11BA-D842F016CE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3B648-42F6-E9BA-092A-026C6DF72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BC27B0-1ABE-293A-56E2-1A5EED99E3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在这种情况下，</a:t>
            </a: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卫星网络仿真平台应运而生，依托</a:t>
            </a:r>
            <a:r>
              <a:rPr lang="en-US" altLang="zh-CN" dirty="0">
                <a:latin typeface="Times New Roman" panose="02020603050405020304" pitchFamily="18" charset="0"/>
                <a:ea typeface="宋体" panose="02010600030101010101" pitchFamily="2" charset="-122"/>
                <a:cs typeface="Times New Roman" panose="02020603050405020304" pitchFamily="18" charset="0"/>
              </a:rPr>
              <a:t>NS-3</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解决了对</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网络研究工具的迫切需求。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数据包模拟器是依托</a:t>
            </a:r>
            <a:r>
              <a:rPr lang="en-US" altLang="zh-CN" dirty="0">
                <a:latin typeface="Times New Roman" panose="02020603050405020304" pitchFamily="18" charset="0"/>
                <a:ea typeface="宋体" panose="02010600030101010101" pitchFamily="2" charset="-122"/>
                <a:cs typeface="Times New Roman" panose="02020603050405020304" pitchFamily="18" charset="0"/>
              </a:rPr>
              <a:t>ns-3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模块实现的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它考虑了卫星轨迹、地面站与卫星连通性的覆盖约束以及星间连通性的结构。可视化组件使用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来呈现卫星轨迹视图、卫星的地面站视角、端到端路径、不断变化的链路利用率和路线上的可用带宽。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59978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5789B-AF63-9C49-5DD3-DB89569AEE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FD80B6-6ABA-5AEC-4AB0-62DA43DEB6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C5A2CF-B176-B38F-348F-9296EB127E1D}"/>
              </a:ext>
            </a:extLst>
          </p:cNvPr>
          <p:cNvSpPr>
            <a:spLocks noGrp="1"/>
          </p:cNvSpPr>
          <p:nvPr>
            <p:ph type="body" idx="1"/>
          </p:nvPr>
        </p:nvSpPr>
        <p:spPr/>
        <p:txBody>
          <a:bodyPr/>
          <a:lstStyle/>
          <a:p>
            <a:r>
              <a:rPr lang="zh-CN" altLang="en-US" dirty="0"/>
              <a:t>系统会自动生成卫星的时间状态、地面站</a:t>
            </a:r>
            <a:r>
              <a:rPr lang="en-US" altLang="zh-CN" dirty="0"/>
              <a:t>-</a:t>
            </a:r>
            <a:r>
              <a:rPr lang="zh-CN" altLang="en-US" dirty="0"/>
              <a:t>卫星链路</a:t>
            </a:r>
            <a:r>
              <a:rPr lang="en-US" altLang="zh-CN" dirty="0"/>
              <a:t>(GSL)</a:t>
            </a:r>
            <a:r>
              <a:rPr lang="zh-CN" altLang="en-US" dirty="0"/>
              <a:t>和星间链路</a:t>
            </a:r>
            <a:r>
              <a:rPr lang="en-US" altLang="zh-CN" dirty="0"/>
              <a:t>(ISL)</a:t>
            </a:r>
            <a:r>
              <a:rPr lang="zh-CN" altLang="en-US" dirty="0"/>
              <a:t>的连接性，以及决定数据包路径的动态转发状态。</a:t>
            </a:r>
            <a:endParaRPr lang="en-US" altLang="zh-CN" dirty="0"/>
          </a:p>
          <a:p>
            <a:r>
              <a:rPr lang="zh-CN" altLang="en-US" dirty="0"/>
              <a:t>对于尚未在轨但有已知轨道参数的卫星，可以根据从</a:t>
            </a:r>
            <a:r>
              <a:rPr lang="en-US" altLang="zh-CN" dirty="0"/>
              <a:t>FCC</a:t>
            </a:r>
            <a:r>
              <a:rPr lang="zh-CN" altLang="en-US" dirty="0"/>
              <a:t>或</a:t>
            </a:r>
            <a:r>
              <a:rPr lang="en-US" altLang="zh-CN" dirty="0"/>
              <a:t>ITU</a:t>
            </a:r>
            <a:r>
              <a:rPr lang="zh-CN" altLang="en-US" dirty="0"/>
              <a:t>获取的开普勒轨道元素生成</a:t>
            </a:r>
            <a:r>
              <a:rPr lang="en-US" altLang="zh-CN" dirty="0"/>
              <a:t>TLE</a:t>
            </a:r>
            <a:r>
              <a:rPr lang="zh-CN" altLang="en-US" dirty="0"/>
              <a:t>。</a:t>
            </a:r>
            <a:r>
              <a:rPr lang="en-US" altLang="zh-CN" dirty="0"/>
              <a:t>FCC</a:t>
            </a:r>
            <a:r>
              <a:rPr lang="zh-CN" altLang="en-US" dirty="0"/>
              <a:t>（联邦通信委员会）              </a:t>
            </a:r>
            <a:r>
              <a:rPr lang="en-US" altLang="zh-CN" dirty="0"/>
              <a:t>ITU</a:t>
            </a:r>
            <a:r>
              <a:rPr lang="zh-CN" altLang="en-US" dirty="0"/>
              <a:t>（国际电信联盟）</a:t>
            </a:r>
            <a:endParaRPr lang="en-US" altLang="zh-CN" dirty="0"/>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连接到轨道内的邻近卫星和相邻轨道的卫星，形成“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+Grid”</a:t>
            </a:r>
            <a:r>
              <a:rPr lang="zh-CN" altLang="en-US" dirty="0">
                <a:latin typeface="Times New Roman" panose="02020603050405020304" pitchFamily="18" charset="0"/>
                <a:ea typeface="宋体" panose="02010600030101010101" pitchFamily="2" charset="-122"/>
                <a:cs typeface="Times New Roman" panose="02020603050405020304" pitchFamily="18" charset="0"/>
              </a:rPr>
              <a:t>网格状连接。</a:t>
            </a: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支持修改这种模式以支持其他形式的固定</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ISL</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连接。</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t>相比相控阵天线（可以同时指向多个方向但更昂贵和复杂），多抛物面天线的实现方式相对简单，并适合静态地面站。</a:t>
            </a:r>
            <a:r>
              <a:rPr lang="en-US" altLang="zh-CN" dirty="0"/>
              <a:t>Hypatia</a:t>
            </a:r>
            <a:r>
              <a:rPr lang="zh-CN" altLang="en-US" dirty="0"/>
              <a:t>中，</a:t>
            </a:r>
            <a:r>
              <a:rPr lang="en-US" altLang="zh-CN" dirty="0"/>
              <a:t>GS</a:t>
            </a:r>
            <a:r>
              <a:rPr lang="zh-CN" altLang="en-US" dirty="0"/>
              <a:t>和卫星可以配置为一个或多个</a:t>
            </a:r>
            <a:r>
              <a:rPr lang="en-US" altLang="zh-CN" dirty="0"/>
              <a:t>GSL</a:t>
            </a:r>
            <a:r>
              <a:rPr lang="zh-CN" altLang="en-US" dirty="0"/>
              <a:t>网络设备进行通信。</a:t>
            </a:r>
            <a:endParaRPr lang="en-US" altLang="zh-CN" dirty="0"/>
          </a:p>
          <a:p>
            <a:r>
              <a:rPr lang="zh-CN" altLang="en-US" dirty="0"/>
              <a:t>使用</a:t>
            </a:r>
            <a:r>
              <a:rPr lang="en-US" altLang="zh-CN" dirty="0" err="1"/>
              <a:t>networkx</a:t>
            </a:r>
            <a:r>
              <a:rPr lang="zh-CN" altLang="en-US" dirty="0"/>
              <a:t>模块生成网络图，并通过</a:t>
            </a:r>
            <a:r>
              <a:rPr lang="en-US" altLang="zh-CN" dirty="0"/>
              <a:t>Floyd-</a:t>
            </a:r>
            <a:r>
              <a:rPr lang="en-US" altLang="zh-CN" dirty="0" err="1"/>
              <a:t>Warshall</a:t>
            </a:r>
            <a:r>
              <a:rPr lang="zh-CN" altLang="en-US" dirty="0"/>
              <a:t>算法计算每个节点的最短路径以更新转发表。</a:t>
            </a:r>
            <a:r>
              <a:rPr lang="en-US" altLang="zh-CN" dirty="0" err="1"/>
              <a:t>NetworkX</a:t>
            </a:r>
            <a:r>
              <a:rPr lang="en-US" altLang="zh-CN" dirty="0"/>
              <a:t> </a:t>
            </a:r>
            <a:r>
              <a:rPr lang="zh-CN" altLang="en-US" dirty="0"/>
              <a:t>是一个用于</a:t>
            </a:r>
            <a:r>
              <a:rPr lang="zh-CN" altLang="en-US" b="1" dirty="0"/>
              <a:t>创建、操作和分析复杂网络</a:t>
            </a:r>
            <a:r>
              <a:rPr lang="zh-CN" altLang="en-US" dirty="0"/>
              <a:t>（例如图、网络）的</a:t>
            </a:r>
            <a:r>
              <a:rPr lang="en-US" altLang="zh-CN" dirty="0"/>
              <a:t>Python</a:t>
            </a:r>
            <a:r>
              <a:rPr lang="zh-CN" altLang="en-US" dirty="0"/>
              <a:t>库。</a:t>
            </a:r>
            <a:r>
              <a:rPr lang="en-US" altLang="zh-CN" dirty="0"/>
              <a:t>Floyd-</a:t>
            </a:r>
            <a:r>
              <a:rPr lang="en-US" altLang="zh-CN" dirty="0" err="1"/>
              <a:t>Warshall</a:t>
            </a:r>
            <a:r>
              <a:rPr lang="en-US" altLang="zh-CN" dirty="0"/>
              <a:t> </a:t>
            </a:r>
            <a:r>
              <a:rPr lang="zh-CN" altLang="en-US" dirty="0"/>
              <a:t>是一种</a:t>
            </a:r>
            <a:r>
              <a:rPr lang="zh-CN" altLang="en-US" b="1" dirty="0"/>
              <a:t>动态规划算法</a:t>
            </a:r>
            <a:r>
              <a:rPr lang="zh-CN" altLang="en-US" dirty="0"/>
              <a:t>，用于在加权图中找到</a:t>
            </a:r>
            <a:r>
              <a:rPr lang="zh-CN" altLang="en-US" b="1" dirty="0"/>
              <a:t>任意两点之间的最短路径</a:t>
            </a:r>
            <a:r>
              <a:rPr lang="zh-CN" altLang="en-US" dirty="0"/>
              <a:t>。</a:t>
            </a:r>
            <a:endParaRPr lang="en-US" altLang="zh-CN" dirty="0"/>
          </a:p>
          <a:p>
            <a:r>
              <a:rPr lang="zh-CN" altLang="en-US" dirty="0"/>
              <a:t>无论</a:t>
            </a:r>
            <a:r>
              <a:rPr lang="en-US" altLang="zh-CN" dirty="0"/>
              <a:t>GS</a:t>
            </a:r>
            <a:r>
              <a:rPr lang="zh-CN" altLang="en-US" dirty="0"/>
              <a:t>连接多少颗卫星，通信的管理和数据包的转发都是通过一个设备来完成的。这样可以显著减少模拟中涉及的设备数量</a:t>
            </a:r>
          </a:p>
        </p:txBody>
      </p:sp>
    </p:spTree>
    <p:extLst>
      <p:ext uri="{BB962C8B-B14F-4D97-AF65-F5344CB8AC3E}">
        <p14:creationId xmlns:p14="http://schemas.microsoft.com/office/powerpoint/2010/main" val="291874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B1018-3D15-DB65-FA92-0768368FA6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16E9C2-4861-BF85-F4E1-E72F164BC9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F16882-FBCA-8F58-AA87-3AEC150BCD30}"/>
              </a:ext>
            </a:extLst>
          </p:cNvPr>
          <p:cNvSpPr>
            <a:spLocks noGrp="1"/>
          </p:cNvSpPr>
          <p:nvPr>
            <p:ph type="body" idx="1"/>
          </p:nvPr>
        </p:nvSpPr>
        <p:spPr/>
        <p:txBody>
          <a:bodyPr/>
          <a:lstStyle/>
          <a:p>
            <a:r>
              <a:rPr lang="en-US" altLang="zh-CN" b="1" dirty="0"/>
              <a:t>Ping</a:t>
            </a:r>
            <a:r>
              <a:rPr lang="en-US" altLang="zh-CN" dirty="0"/>
              <a:t> </a:t>
            </a:r>
            <a:r>
              <a:rPr lang="zh-CN" altLang="en-US" dirty="0"/>
              <a:t>是指一种网络诊断工具或协议，它使用 </a:t>
            </a:r>
            <a:r>
              <a:rPr lang="en-US" altLang="zh-CN" b="1" dirty="0"/>
              <a:t>ICMP</a:t>
            </a:r>
            <a:r>
              <a:rPr lang="zh-CN" altLang="en-US" b="1" dirty="0"/>
              <a:t>（</a:t>
            </a:r>
            <a:r>
              <a:rPr lang="en-US" altLang="zh-CN" b="1" dirty="0"/>
              <a:t>Internet Control Message Protocol</a:t>
            </a:r>
            <a:r>
              <a:rPr lang="zh-CN" altLang="en-US" b="1" dirty="0"/>
              <a:t>）</a:t>
            </a:r>
            <a:r>
              <a:rPr lang="en-US" altLang="zh-CN" dirty="0"/>
              <a:t> </a:t>
            </a:r>
            <a:r>
              <a:rPr lang="zh-CN" altLang="en-US" dirty="0"/>
              <a:t>数据包来测量源节点到目标节点之间的</a:t>
            </a:r>
            <a:r>
              <a:rPr lang="en-US" altLang="zh-CN" dirty="0"/>
              <a:t>RTT</a:t>
            </a:r>
            <a:r>
              <a:rPr lang="zh-CN" altLang="en-US" dirty="0"/>
              <a:t>，发送</a:t>
            </a:r>
            <a:r>
              <a:rPr lang="en-US" altLang="zh-CN" dirty="0"/>
              <a:t>ping</a:t>
            </a:r>
            <a:r>
              <a:rPr lang="zh-CN" altLang="en-US" dirty="0"/>
              <a:t>请求的目的是测量两节点间的</a:t>
            </a:r>
            <a:r>
              <a:rPr lang="en-US" altLang="zh-CN" dirty="0"/>
              <a:t>RTT</a:t>
            </a:r>
            <a:r>
              <a:rPr lang="zh-CN" altLang="en-US" dirty="0"/>
              <a:t>，即发送数据包所需的时间加上接收响应的时间。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a:t>
            </a:r>
            <a:r>
              <a:rPr lang="en-US" altLang="zh-CN" dirty="0" err="1"/>
              <a:t>networkx</a:t>
            </a:r>
            <a:r>
              <a:rPr lang="zh-CN" altLang="en-US" dirty="0"/>
              <a:t>模块生成网络图，并通过</a:t>
            </a:r>
            <a:r>
              <a:rPr lang="en-US" altLang="zh-CN" dirty="0"/>
              <a:t>Floyd-</a:t>
            </a:r>
            <a:r>
              <a:rPr lang="en-US" altLang="zh-CN" dirty="0" err="1"/>
              <a:t>Warshall</a:t>
            </a:r>
            <a:r>
              <a:rPr lang="zh-CN" altLang="en-US" dirty="0"/>
              <a:t>算法计算每个节点的最短路径以更新转发表。</a:t>
            </a:r>
            <a:r>
              <a:rPr lang="en-US" altLang="zh-CN" dirty="0" err="1"/>
              <a:t>NetworkX</a:t>
            </a:r>
            <a:r>
              <a:rPr lang="en-US" altLang="zh-CN" dirty="0"/>
              <a:t> </a:t>
            </a:r>
            <a:r>
              <a:rPr lang="zh-CN" altLang="en-US" dirty="0"/>
              <a:t>是一个用于</a:t>
            </a:r>
            <a:r>
              <a:rPr lang="zh-CN" altLang="en-US" b="1" dirty="0"/>
              <a:t>创建、操作和分析复杂网络</a:t>
            </a:r>
            <a:r>
              <a:rPr lang="zh-CN" altLang="en-US" dirty="0"/>
              <a:t>（例如图、网络）的</a:t>
            </a:r>
            <a:r>
              <a:rPr lang="en-US" altLang="zh-CN" dirty="0"/>
              <a:t>Python</a:t>
            </a:r>
            <a:r>
              <a:rPr lang="zh-CN" altLang="en-US" dirty="0"/>
              <a:t>库。</a:t>
            </a:r>
            <a:r>
              <a:rPr lang="en-US" altLang="zh-CN" dirty="0"/>
              <a:t>Floyd-</a:t>
            </a:r>
            <a:r>
              <a:rPr lang="en-US" altLang="zh-CN" dirty="0" err="1"/>
              <a:t>Warshall</a:t>
            </a:r>
            <a:r>
              <a:rPr lang="en-US" altLang="zh-CN" dirty="0"/>
              <a:t> </a:t>
            </a:r>
            <a:r>
              <a:rPr lang="zh-CN" altLang="en-US" dirty="0"/>
              <a:t>是一种</a:t>
            </a:r>
            <a:r>
              <a:rPr lang="zh-CN" altLang="en-US" b="1" dirty="0"/>
              <a:t>动态规划算法</a:t>
            </a:r>
            <a:r>
              <a:rPr lang="zh-CN" altLang="en-US" dirty="0"/>
              <a:t>，用于在加权图中找到</a:t>
            </a:r>
            <a:r>
              <a:rPr lang="zh-CN" altLang="en-US" b="1" dirty="0"/>
              <a:t>任意两点之间的最短路径</a:t>
            </a:r>
            <a:r>
              <a:rPr lang="zh-CN" altLang="en-US" dirty="0"/>
              <a:t>。</a:t>
            </a:r>
            <a:endParaRPr lang="en-US" altLang="zh-CN" dirty="0"/>
          </a:p>
          <a:p>
            <a:r>
              <a:rPr lang="zh-CN" altLang="en-US" b="0" i="0" dirty="0">
                <a:solidFill>
                  <a:srgbClr val="000000"/>
                </a:solidFill>
                <a:effectLst/>
                <a:latin typeface="微软雅黑" panose="020B0503020204020204" pitchFamily="34" charset="-122"/>
                <a:ea typeface="微软雅黑" panose="020B0503020204020204" pitchFamily="34" charset="-122"/>
              </a:rPr>
              <a:t>图</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中的红色区域是发生在里约热内卢到圣彼得堡的卫星断联，在这段时间内，圣彼得堡没有任何可见的高仰角</a:t>
            </a:r>
            <a:r>
              <a:rPr lang="en-US" altLang="zh-CN" b="0" i="0" dirty="0">
                <a:solidFill>
                  <a:srgbClr val="000000"/>
                </a:solidFill>
                <a:effectLst/>
                <a:latin typeface="微软雅黑" panose="020B0503020204020204" pitchFamily="34" charset="-122"/>
                <a:ea typeface="微软雅黑" panose="020B0503020204020204" pitchFamily="34" charset="-122"/>
              </a:rPr>
              <a:t>Kuiper</a:t>
            </a:r>
            <a:r>
              <a:rPr lang="zh-CN" altLang="en-US" b="0" i="0" dirty="0">
                <a:solidFill>
                  <a:srgbClr val="000000"/>
                </a:solidFill>
                <a:effectLst/>
                <a:latin typeface="微软雅黑" panose="020B0503020204020204" pitchFamily="34" charset="-122"/>
                <a:ea typeface="微软雅黑" panose="020B0503020204020204" pitchFamily="34" charset="-122"/>
              </a:rPr>
              <a:t>卫星，这显然会导致卫星网络路径断开。</a:t>
            </a:r>
            <a:endParaRPr lang="zh-CN" altLang="en-US" dirty="0"/>
          </a:p>
        </p:txBody>
      </p:sp>
    </p:spTree>
    <p:extLst>
      <p:ext uri="{BB962C8B-B14F-4D97-AF65-F5344CB8AC3E}">
        <p14:creationId xmlns:p14="http://schemas.microsoft.com/office/powerpoint/2010/main" val="381081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3BEDD2-3DF3-4360-9B5C-BA001180A9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E8BCC7-5B67-4775-AEB1-DD19F5783B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80DA17A-E475-4118-9DB7-C46FA8206382}"/>
              </a:ext>
            </a:extLst>
          </p:cNvPr>
          <p:cNvSpPr>
            <a:spLocks noGrp="1"/>
          </p:cNvSpPr>
          <p:nvPr>
            <p:ph type="dt" sz="half" idx="10"/>
          </p:nvPr>
        </p:nvSpPr>
        <p:spPr/>
        <p:txBody>
          <a:bodyPr/>
          <a:lstStyle/>
          <a:p>
            <a:fld id="{EFA414CD-0F91-4052-ABEC-78FBD7CBAB8F}"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D381AEEF-AF6F-457F-AED6-BBD42B83EF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232513-1D9F-4499-9E23-49688B3FE328}"/>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2411865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B6716-57F8-41D2-97BE-3B3ABBC72CE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148B76-D720-4AD8-B673-91255A65C83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D293D7-7EBC-4D8B-AB2E-CF671E5F8634}"/>
              </a:ext>
            </a:extLst>
          </p:cNvPr>
          <p:cNvSpPr>
            <a:spLocks noGrp="1"/>
          </p:cNvSpPr>
          <p:nvPr>
            <p:ph type="dt" sz="half" idx="10"/>
          </p:nvPr>
        </p:nvSpPr>
        <p:spPr/>
        <p:txBody>
          <a:bodyPr/>
          <a:lstStyle/>
          <a:p>
            <a:fld id="{6A71B1E1-0605-4E1C-83CE-2918F26739CA}"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FD73BC98-8710-430C-9106-5451774AFD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D811BB-7231-432A-8286-D8BBE4F77075}"/>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212936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AEDA08-E890-47A3-88E9-521AD23C49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DAF445-6101-4FC6-AF32-043387ECB6C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FC12BE-2137-4ACF-9F49-28EE74DF45CE}"/>
              </a:ext>
            </a:extLst>
          </p:cNvPr>
          <p:cNvSpPr>
            <a:spLocks noGrp="1"/>
          </p:cNvSpPr>
          <p:nvPr>
            <p:ph type="dt" sz="half" idx="10"/>
          </p:nvPr>
        </p:nvSpPr>
        <p:spPr/>
        <p:txBody>
          <a:bodyPr/>
          <a:lstStyle/>
          <a:p>
            <a:fld id="{3C081972-7F53-4D2D-AEC1-356B45EDFC55}"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32CE35AE-5463-48D0-8C71-D92D1E4361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13A4BD-B578-4169-84D6-29B32E51B561}"/>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70238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072D6-ADB2-4697-949C-9B8D4B2172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9DC5DF-5D75-4BF4-85FA-13594FC52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1DFA97-2C41-4870-8E2B-484A9152AEA6}"/>
              </a:ext>
            </a:extLst>
          </p:cNvPr>
          <p:cNvSpPr>
            <a:spLocks noGrp="1"/>
          </p:cNvSpPr>
          <p:nvPr>
            <p:ph type="dt" sz="half" idx="10"/>
          </p:nvPr>
        </p:nvSpPr>
        <p:spPr/>
        <p:txBody>
          <a:bodyPr/>
          <a:lstStyle/>
          <a:p>
            <a:fld id="{9B8CE48A-71F0-425C-8373-A8B8C667F796}"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77D558DD-D7B0-4DFB-B140-AD5647AC83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1F9351-551D-4A22-B5A6-0DAF5DE0ED2B}"/>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80276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312E6-C083-4B88-BB27-294C48661B9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BA32F5-5290-422E-A13A-9CE39E4473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C4AB61-A848-4E1E-918E-7D89D1E8478B}"/>
              </a:ext>
            </a:extLst>
          </p:cNvPr>
          <p:cNvSpPr>
            <a:spLocks noGrp="1"/>
          </p:cNvSpPr>
          <p:nvPr>
            <p:ph type="dt" sz="half" idx="10"/>
          </p:nvPr>
        </p:nvSpPr>
        <p:spPr/>
        <p:txBody>
          <a:bodyPr/>
          <a:lstStyle/>
          <a:p>
            <a:fld id="{8A27D639-DEED-4809-8597-37917EFD4181}"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B2C63ED9-3440-4D9B-BD8F-F33111DC35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27C5B3-D5A5-4722-85B3-6A345CC1C5FB}"/>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16170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700B2-A12B-4E86-A04F-CAB945435A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9300C-3C49-4F16-AE85-42E0141E3A2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3EB1039-A689-4A04-A2D9-2E09AF3487C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51B6BF0-21B5-44A6-9418-FDAF1A9708BD}"/>
              </a:ext>
            </a:extLst>
          </p:cNvPr>
          <p:cNvSpPr>
            <a:spLocks noGrp="1"/>
          </p:cNvSpPr>
          <p:nvPr>
            <p:ph type="dt" sz="half" idx="10"/>
          </p:nvPr>
        </p:nvSpPr>
        <p:spPr/>
        <p:txBody>
          <a:bodyPr/>
          <a:lstStyle/>
          <a:p>
            <a:fld id="{72DB0BD0-61A1-4357-B355-B54A467F00C7}"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BEC616FA-4A54-41F5-9BB6-32A7BB2AFB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0092C9-95FF-4F89-BF61-353BA0803F1B}"/>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291457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32D95-3A16-47D4-A6E2-22235F290D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80333F-DF94-4F46-A16D-AE3761428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01E174-D7A0-4D3D-94B8-B551A353C9E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BD8F14-E5ED-4D73-A8DE-E5CABC0D63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42A6A8B-7D46-4D56-A388-6D041777817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D1D557-7A68-4931-9F44-B496E56C3548}"/>
              </a:ext>
            </a:extLst>
          </p:cNvPr>
          <p:cNvSpPr>
            <a:spLocks noGrp="1"/>
          </p:cNvSpPr>
          <p:nvPr>
            <p:ph type="dt" sz="half" idx="10"/>
          </p:nvPr>
        </p:nvSpPr>
        <p:spPr/>
        <p:txBody>
          <a:bodyPr/>
          <a:lstStyle/>
          <a:p>
            <a:fld id="{32AEF8B8-20F6-4954-BCF4-F0973F6A23FE}" type="datetime1">
              <a:rPr lang="zh-CN" altLang="en-US" smtClean="0"/>
              <a:t>2024/11/11</a:t>
            </a:fld>
            <a:endParaRPr lang="zh-CN" altLang="en-US"/>
          </a:p>
        </p:txBody>
      </p:sp>
      <p:sp>
        <p:nvSpPr>
          <p:cNvPr id="8" name="页脚占位符 7">
            <a:extLst>
              <a:ext uri="{FF2B5EF4-FFF2-40B4-BE49-F238E27FC236}">
                <a16:creationId xmlns:a16="http://schemas.microsoft.com/office/drawing/2014/main" id="{14BD2273-5298-416A-9EA6-BC3CF08AFB7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8CFAFF8-41FC-40AD-AD4E-B70D9EF3BA13}"/>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018222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69208-35F4-403E-8EEB-0D39A33D473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73A56A-0BCC-48A8-9A56-0D4876E47BEE}"/>
              </a:ext>
            </a:extLst>
          </p:cNvPr>
          <p:cNvSpPr>
            <a:spLocks noGrp="1"/>
          </p:cNvSpPr>
          <p:nvPr>
            <p:ph type="dt" sz="half" idx="10"/>
          </p:nvPr>
        </p:nvSpPr>
        <p:spPr/>
        <p:txBody>
          <a:bodyPr/>
          <a:lstStyle/>
          <a:p>
            <a:fld id="{C70A18E6-A0A6-4AA5-8162-E3BF4CBD1B79}" type="datetime1">
              <a:rPr lang="zh-CN" altLang="en-US" smtClean="0"/>
              <a:t>2024/11/11</a:t>
            </a:fld>
            <a:endParaRPr lang="zh-CN" altLang="en-US"/>
          </a:p>
        </p:txBody>
      </p:sp>
      <p:sp>
        <p:nvSpPr>
          <p:cNvPr id="4" name="页脚占位符 3">
            <a:extLst>
              <a:ext uri="{FF2B5EF4-FFF2-40B4-BE49-F238E27FC236}">
                <a16:creationId xmlns:a16="http://schemas.microsoft.com/office/drawing/2014/main" id="{1C9C4D54-DA91-45F6-8F65-25056064CE1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04AD0A8-5DAD-4294-922F-F99A6889674F}"/>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183559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605756-DBC8-4D67-999F-CEDEFCAEA408}"/>
              </a:ext>
            </a:extLst>
          </p:cNvPr>
          <p:cNvSpPr>
            <a:spLocks noGrp="1"/>
          </p:cNvSpPr>
          <p:nvPr>
            <p:ph type="dt" sz="half" idx="10"/>
          </p:nvPr>
        </p:nvSpPr>
        <p:spPr/>
        <p:txBody>
          <a:bodyPr/>
          <a:lstStyle/>
          <a:p>
            <a:fld id="{FD460017-897D-49D8-9F9E-A8CB295FFAC5}" type="datetime1">
              <a:rPr lang="zh-CN" altLang="en-US" smtClean="0"/>
              <a:t>2024/11/11</a:t>
            </a:fld>
            <a:endParaRPr lang="zh-CN" altLang="en-US"/>
          </a:p>
        </p:txBody>
      </p:sp>
      <p:sp>
        <p:nvSpPr>
          <p:cNvPr id="3" name="页脚占位符 2">
            <a:extLst>
              <a:ext uri="{FF2B5EF4-FFF2-40B4-BE49-F238E27FC236}">
                <a16:creationId xmlns:a16="http://schemas.microsoft.com/office/drawing/2014/main" id="{8E09DC96-E27E-4DDD-BEA3-1EED42BE6A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D3D4AC-3126-4580-B428-F3D4E80AFCA2}"/>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5308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C349A-1AA2-4EAE-9322-9B24D37846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6B714C-7EC5-4DA5-BCEB-64E13811C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D3DACFC-CAC3-45FB-AE9B-5A408DECE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FCAD28-7F74-4DF2-8EC1-FDC622A43CB1}"/>
              </a:ext>
            </a:extLst>
          </p:cNvPr>
          <p:cNvSpPr>
            <a:spLocks noGrp="1"/>
          </p:cNvSpPr>
          <p:nvPr>
            <p:ph type="dt" sz="half" idx="10"/>
          </p:nvPr>
        </p:nvSpPr>
        <p:spPr/>
        <p:txBody>
          <a:bodyPr/>
          <a:lstStyle/>
          <a:p>
            <a:fld id="{7D16936D-F13E-42ED-B5F0-D1C9FFE6540B}"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1E0D3660-7C49-4F22-B8EE-315BB6F72E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ED5E8D-9D43-443E-B5D0-F9135A3F5EE7}"/>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120553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E58EA-9212-4789-A193-FE774D6FAD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E3DA5BE-1874-44AA-BE40-0B61E4AA2F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7A2E7C-1166-4B31-8524-9F5CD3F3D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E0F607-AA6D-4452-AC5A-075AE4DFBF35}"/>
              </a:ext>
            </a:extLst>
          </p:cNvPr>
          <p:cNvSpPr>
            <a:spLocks noGrp="1"/>
          </p:cNvSpPr>
          <p:nvPr>
            <p:ph type="dt" sz="half" idx="10"/>
          </p:nvPr>
        </p:nvSpPr>
        <p:spPr/>
        <p:txBody>
          <a:bodyPr/>
          <a:lstStyle/>
          <a:p>
            <a:fld id="{5CE3C722-BB4F-4E67-988D-6BFC13C2BF43}"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8E487DD1-46CB-4A5C-880A-AC5AFBF7BD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E76B79-371A-48BA-8C20-712AD7A36D44}"/>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860703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CA7830-76D6-47F8-B97C-C3D969747D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0F6A7ED-FF36-4C4E-BF59-3529DA9ABF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9FCC1C-1A07-4707-9AB5-6C82F7B39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E95F8-5BD1-4A41-BDB5-FC66337E3C96}"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FE37FA02-637E-4B7D-AC08-50FA9C2FED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A2BF5F-D404-4F34-8DE6-C23A9E0BF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79053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notesSlide" Target="../notesSlides/notesSlide12.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7.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9.xml"/><Relationship Id="rId6" Type="http://schemas.openxmlformats.org/officeDocument/2006/relationships/image" Target="../media/image3.png"/><Relationship Id="rId5" Type="http://schemas.openxmlformats.org/officeDocument/2006/relationships/notesSlide" Target="../notesSlides/notesSlide25.xml"/><Relationship Id="rId4" Type="http://schemas.openxmlformats.org/officeDocument/2006/relationships/slideLayout" Target="../slideLayouts/slideLayout2.xml"/><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video" Target="../media/media2.mp4"/><Relationship Id="rId7" Type="http://schemas.openxmlformats.org/officeDocument/2006/relationships/image" Target="../media/image4.png"/><Relationship Id="rId2" Type="http://schemas.microsoft.com/office/2007/relationships/media" Target="../media/media2.mp4"/><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26.xml"/><Relationship Id="rId4" Type="http://schemas.openxmlformats.org/officeDocument/2006/relationships/slideLayout" Target="../slideLayouts/slideLayout2.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3.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403139" y="2861757"/>
            <a:ext cx="7357783" cy="1200329"/>
          </a:xfrm>
          <a:prstGeom prst="rect">
            <a:avLst/>
          </a:prstGeom>
          <a:noFill/>
        </p:spPr>
        <p:txBody>
          <a:bodyPr wrap="none" rtlCol="0">
            <a:spAutoFit/>
          </a:bodyPr>
          <a:lstStyle/>
          <a:p>
            <a:pPr algn="ctr"/>
            <a:r>
              <a:rPr kumimoji="1" lang="en-US" altLang="zh-CN" sz="3600" b="1" dirty="0">
                <a:latin typeface="Times New Roman" panose="02020603050405020304" pitchFamily="18" charset="0"/>
                <a:ea typeface="宋体" panose="02010600030101010101" pitchFamily="2" charset="-122"/>
                <a:cs typeface="Times New Roman" panose="02020603050405020304" pitchFamily="18" charset="0"/>
              </a:rPr>
              <a:t>Exploring the “Internet from space”</a:t>
            </a:r>
          </a:p>
          <a:p>
            <a:pPr algn="ctr"/>
            <a:r>
              <a:rPr kumimoji="1" lang="en-US" altLang="zh-CN" sz="36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3600" b="1" dirty="0">
                <a:latin typeface="Times New Roman" panose="02020603050405020304" pitchFamily="18" charset="0"/>
                <a:ea typeface="宋体" panose="02010600030101010101" pitchFamily="2" charset="-122"/>
                <a:cs typeface="Times New Roman" panose="02020603050405020304" pitchFamily="18" charset="0"/>
              </a:rPr>
              <a:t>卫星网络仿真平台</a:t>
            </a:r>
          </a:p>
        </p:txBody>
      </p:sp>
      <p:sp>
        <p:nvSpPr>
          <p:cNvPr id="40" name="文本框 39"/>
          <p:cNvSpPr txBox="1"/>
          <p:nvPr/>
        </p:nvSpPr>
        <p:spPr>
          <a:xfrm>
            <a:off x="4159574" y="4725440"/>
            <a:ext cx="3872851" cy="578485"/>
          </a:xfrm>
          <a:prstGeom prst="rect">
            <a:avLst/>
          </a:prstGeom>
          <a:noFill/>
        </p:spPr>
        <p:txBody>
          <a:bodyPr wrap="none" rtlCol="0">
            <a:noAutofit/>
          </a:bodyPr>
          <a:lstStyle/>
          <a:p>
            <a:pPr algn="l"/>
            <a:r>
              <a:rPr kumimoji="1" lang="zh-CN" altLang="en-US" sz="2400" b="1" dirty="0">
                <a:latin typeface="宋体" panose="02010600030101010101" pitchFamily="2" charset="-122"/>
                <a:ea typeface="宋体" panose="02010600030101010101" pitchFamily="2" charset="-122"/>
              </a:rPr>
              <a:t>汇报人：孙兴栋，方忠盛</a:t>
            </a:r>
          </a:p>
        </p:txBody>
      </p:sp>
      <p:pic>
        <p:nvPicPr>
          <p:cNvPr id="12" name="图片 11"/>
          <p:cNvPicPr>
            <a:picLocks noChangeAspect="1"/>
          </p:cNvPicPr>
          <p:nvPr/>
        </p:nvPicPr>
        <p:blipFill>
          <a:blip r:embed="rId3"/>
          <a:stretch>
            <a:fillRect/>
          </a:stretch>
        </p:blipFill>
        <p:spPr>
          <a:xfrm>
            <a:off x="5279170" y="908519"/>
            <a:ext cx="1633660" cy="1440200"/>
          </a:xfrm>
          <a:prstGeom prst="rect">
            <a:avLst/>
          </a:prstGeom>
        </p:spPr>
      </p:pic>
    </p:spTree>
    <p:custDataLst>
      <p:tags r:id="rId1"/>
    </p:custDataLst>
  </p:cSld>
  <p:clrMapOvr>
    <a:masterClrMapping/>
  </p:clrMapOvr>
  <p:transition advTm="112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40" grpId="0"/>
      <p:bldP spid="4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A471E-CD64-CAC4-5226-7B363FC9102F}"/>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DF1E59F6-8324-2A38-D373-C0A41C8D5993}"/>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6CCD5D29-B24B-2823-7A54-8580A1B140D9}"/>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872538E6-0BB9-A014-EE9C-2DCA837A0AAC}"/>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AF5077CB-DA55-3798-8D26-C175B0E55A32}"/>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4855374D-C7DA-F437-2AD1-E041CD38FC6A}"/>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67335750-2056-C3C8-3035-7AA3F66AEC73}"/>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0DF999F1-A33E-DC64-7710-77B8912AD554}"/>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DDD9BDA-0E05-C37D-4214-78CDEEFFD8D5}"/>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206258DC-0B8F-459D-5DD5-8732DCFA0938}"/>
              </a:ext>
            </a:extLst>
          </p:cNvPr>
          <p:cNvSpPr txBox="1"/>
          <p:nvPr/>
        </p:nvSpPr>
        <p:spPr>
          <a:xfrm>
            <a:off x="560287" y="1016916"/>
            <a:ext cx="10853880"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实现的功能：拥塞控制</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查看端到端</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随时间的变化，实验使用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Kuiper shell 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星座，运行</a:t>
            </a:r>
            <a:r>
              <a:rPr lang="en-US" altLang="zh-CN" dirty="0">
                <a:latin typeface="Times New Roman" panose="02020603050405020304" pitchFamily="18" charset="0"/>
                <a:ea typeface="宋体" panose="02010600030101010101" pitchFamily="2" charset="-122"/>
                <a:cs typeface="Times New Roman" panose="02020603050405020304" pitchFamily="18" charset="0"/>
              </a:rPr>
              <a:t>200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秒的分析。对于每个卫星</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地面站对，卫星每</a:t>
            </a:r>
            <a:r>
              <a:rPr lang="en-US" altLang="zh-CN" dirty="0">
                <a:latin typeface="Times New Roman" panose="02020603050405020304" pitchFamily="18" charset="0"/>
                <a:ea typeface="宋体" panose="02010600030101010101" pitchFamily="2" charset="-122"/>
                <a:cs typeface="Times New Roman" panose="02020603050405020304" pitchFamily="18" charset="0"/>
              </a:rPr>
              <a:t>1ms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向地面站发送一个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请求以计算</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将测量的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与使用相同端点和相同星座的</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Networkx</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计算生成的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进行比较。对于这些网络计算，我们采用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100ms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的时间步长，并使用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Floyd-</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Warshall</a:t>
            </a:r>
            <a:r>
              <a:rPr lang="zh-CN" altLang="en-US" dirty="0">
                <a:latin typeface="Times New Roman" panose="02020603050405020304" pitchFamily="18" charset="0"/>
                <a:ea typeface="宋体" panose="02010600030101010101" pitchFamily="2" charset="-122"/>
                <a:cs typeface="Times New Roman" panose="02020603050405020304" pitchFamily="18" charset="0"/>
              </a:rPr>
              <a:t>算法计算最短路径。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ping</a:t>
            </a:r>
            <a:r>
              <a:rPr lang="zh-CN" altLang="en-US" dirty="0">
                <a:latin typeface="Times New Roman" panose="02020603050405020304" pitchFamily="18" charset="0"/>
                <a:ea typeface="宋体" panose="02010600030101010101" pitchFamily="2" charset="-122"/>
                <a:cs typeface="Times New Roman" panose="02020603050405020304" pitchFamily="18" charset="0"/>
              </a:rPr>
              <a:t>测量值和来自</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Networkx</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的快照计算值在大多数情况下非常匹配。绿线表示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传输中的每包</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，这里</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观察到的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是由发送数据包和接收</a:t>
            </a:r>
            <a:r>
              <a:rPr lang="en-US" altLang="zh-CN" dirty="0">
                <a:latin typeface="Times New Roman" panose="02020603050405020304" pitchFamily="18" charset="0"/>
                <a:ea typeface="宋体" panose="02010600030101010101" pitchFamily="2" charset="-122"/>
                <a:cs typeface="Times New Roman" panose="02020603050405020304" pitchFamily="18" charset="0"/>
              </a:rPr>
              <a:t>ACK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之间的时间差计算来的。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ACB1CAB5-2C6C-A285-F760-BC1ED4C52C19}"/>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9</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47A70DC9-48F7-641F-BF5F-6349A967DD2B}"/>
              </a:ext>
            </a:extLst>
          </p:cNvPr>
          <p:cNvSpPr txBox="1"/>
          <p:nvPr/>
        </p:nvSpPr>
        <p:spPr>
          <a:xfrm>
            <a:off x="4759380" y="5059489"/>
            <a:ext cx="2788068" cy="338554"/>
          </a:xfrm>
          <a:prstGeom prst="rect">
            <a:avLst/>
          </a:prstGeom>
          <a:noFill/>
        </p:spPr>
        <p:txBody>
          <a:bodyPr wrap="square" rtlCol="0">
            <a:spAutoFit/>
          </a:bodyPr>
          <a:lstStyle/>
          <a:p>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Ping</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Computed</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对比</a:t>
            </a:r>
          </a:p>
        </p:txBody>
      </p:sp>
      <p:pic>
        <p:nvPicPr>
          <p:cNvPr id="6" name="图片 5">
            <a:extLst>
              <a:ext uri="{FF2B5EF4-FFF2-40B4-BE49-F238E27FC236}">
                <a16:creationId xmlns:a16="http://schemas.microsoft.com/office/drawing/2014/main" id="{337B5521-9A00-92D7-3AF5-7E2DAAB243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4054" y="2689525"/>
            <a:ext cx="9966346" cy="2241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781291856"/>
      </p:ext>
    </p:extLst>
  </p:cSld>
  <p:clrMapOvr>
    <a:masterClrMapping/>
  </p:clrMapOvr>
  <p:transition advTm="5890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41C01-765E-8B4C-919A-54B419775832}"/>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A8761DC8-639C-C048-8F46-605E09C481AA}"/>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8B1AFFD7-487A-1A80-8771-C9825BA0886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ED6280E-2B70-2786-18CD-C8D34E0467B3}"/>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F83BF5B0-343F-5277-9696-FD9523E26A3E}"/>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901B72B-26F4-D9ED-7161-E88E6DC8C57B}"/>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3D8DAC20-A861-AF4B-07BA-131A78AACBD2}"/>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F659F5DB-993B-20C0-2051-2F41998E23A4}"/>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AE39F0A-E0EE-2610-CD33-A42D0DA447D9}"/>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9C9C2ED5-8A8F-651F-C0E3-55014A443F59}"/>
              </a:ext>
            </a:extLst>
          </p:cNvPr>
          <p:cNvSpPr txBox="1"/>
          <p:nvPr/>
        </p:nvSpPr>
        <p:spPr>
          <a:xfrm>
            <a:off x="560287" y="1016916"/>
            <a:ext cx="10853880"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实现的功能：拥塞控制</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实验中使用了</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10 Mbps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的线路速率，缓冲区大小为</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100</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个数据包，即时</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BDP</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（带宽延迟积）与队列容量</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Q</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的结合</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BDP+Q</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，代表了能够在不丢包的情况下同时在网络中传输的数据包最大数目。</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BDP+Q</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稳定时，</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CWND</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会反复触及到这个值，导致丢包、降低发送速率，并重新增加，从图</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中可以明显看出断开连接时</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BDP</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CWND</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都为</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0</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，在图</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(c)140s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左右时，发生了由传输路径变化引起的数据包重排序，因此存在后发送的数据包先到导致接收方重复发送相同的</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ACK</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，当</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接收到重复</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ACK</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时会认为存在丢包，从而引起</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减小</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CWND</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1FC2F638-FC00-54A7-C045-8F8B9D52B6FC}"/>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10</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DA42E91D-8C8F-53D1-70E0-44FBC43016CB}"/>
              </a:ext>
            </a:extLst>
          </p:cNvPr>
          <p:cNvSpPr txBox="1"/>
          <p:nvPr/>
        </p:nvSpPr>
        <p:spPr>
          <a:xfrm>
            <a:off x="4293861" y="4450468"/>
            <a:ext cx="3604278" cy="338554"/>
          </a:xfrm>
          <a:prstGeom prst="rect">
            <a:avLst/>
          </a:prstGeom>
          <a:noFill/>
        </p:spPr>
        <p:txBody>
          <a:bodyPr wrap="square" rtlCol="0">
            <a:spAutoFit/>
          </a:bodyPr>
          <a:lstStyle/>
          <a:p>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三条线路上数据包数量随时间的变化</a:t>
            </a:r>
          </a:p>
        </p:txBody>
      </p:sp>
      <p:pic>
        <p:nvPicPr>
          <p:cNvPr id="7" name="图片 6">
            <a:extLst>
              <a:ext uri="{FF2B5EF4-FFF2-40B4-BE49-F238E27FC236}">
                <a16:creationId xmlns:a16="http://schemas.microsoft.com/office/drawing/2014/main" id="{C45A0FBA-4BB5-1422-AA67-9F1C36F53E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7729" y="2114145"/>
            <a:ext cx="9616542" cy="22795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369877265"/>
      </p:ext>
    </p:extLst>
  </p:cSld>
  <p:clrMapOvr>
    <a:masterClrMapping/>
  </p:clrMapOvr>
  <p:transition advTm="5890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234AC-986F-896F-1BE8-62E13DB793BF}"/>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055992EA-90C9-3FD9-44BE-CCD63BC3338C}"/>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33D96CCA-BA65-4C31-DF1A-703D76DC6803}"/>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F4807EDB-2F4E-8243-B68C-E9EFE16F96E5}"/>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196825EE-1875-F62E-F0A8-284C0E079ED2}"/>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5741BA6C-2801-6F23-8F20-78F83E2DAD61}"/>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E00A40BD-8D8A-63A1-C55B-1F1A0A4B3595}"/>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2D77D324-128F-434A-8476-A7912D28B1C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A028B02-07A5-7485-4BD3-C6D7F85DCAE8}"/>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4CC0CCC8-05B3-877D-1080-C0E57750A6B9}"/>
              </a:ext>
            </a:extLst>
          </p:cNvPr>
          <p:cNvSpPr txBox="1"/>
          <p:nvPr/>
        </p:nvSpPr>
        <p:spPr>
          <a:xfrm>
            <a:off x="560287" y="1016916"/>
            <a:ext cx="10853880" cy="474185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实现的功能：拥塞控制</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105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 Vegas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与</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 </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NewReno</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的对比， </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 Vegas </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与 </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 </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NewReno</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在本实验中是分别进行测试的，不是竞争的关系， </a:t>
            </a:r>
            <a:r>
              <a:rPr kumimoji="1" lang="en-US" altLang="zh-CN" dirty="0" err="1">
                <a:latin typeface="Times New Roman" panose="02020603050405020304" pitchFamily="18" charset="0"/>
                <a:ea typeface="宋体" panose="02010600030101010101" pitchFamily="2" charset="-122"/>
                <a:cs typeface="Times New Roman" panose="02020603050405020304" pitchFamily="18" charset="0"/>
              </a:rPr>
              <a:t>NewReno</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和 </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Vegas </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是两种用于管理</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连接中数据流的拥塞控制算法，</a:t>
            </a:r>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Vegas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通常会在延迟较低时维持一个较为空的缓冲区，这使得它能更好地匹配</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的变化。然而，</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Vegas</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有时会将延迟的增加误判为拥塞，导致拥塞窗口的过度减小，进而造成吞吐量下降。</a:t>
            </a: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B944ED4D-F4EF-7E6E-FF14-66E04D6716BF}"/>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11</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ED560A88-F07B-45CF-A549-6BC847957775}"/>
              </a:ext>
            </a:extLst>
          </p:cNvPr>
          <p:cNvSpPr txBox="1"/>
          <p:nvPr/>
        </p:nvSpPr>
        <p:spPr>
          <a:xfrm>
            <a:off x="4812133" y="4644889"/>
            <a:ext cx="2350183" cy="338554"/>
          </a:xfrm>
          <a:prstGeom prst="rect">
            <a:avLst/>
          </a:prstGeom>
          <a:noFill/>
        </p:spPr>
        <p:txBody>
          <a:bodyPr wrap="square" rtlCol="0">
            <a:spAutoFit/>
          </a:bodyPr>
          <a:lstStyle/>
          <a:p>
            <a:r>
              <a:rPr lang="en-US" altLang="zh-CN" sz="1600" b="1" dirty="0" err="1">
                <a:latin typeface="Times New Roman" panose="02020603050405020304" pitchFamily="18" charset="0"/>
                <a:ea typeface="宋体" panose="02010600030101010101" pitchFamily="2" charset="-122"/>
                <a:cs typeface="Times New Roman" panose="02020603050405020304" pitchFamily="18" charset="0"/>
              </a:rPr>
              <a:t>NewReno</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与</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Vegas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的对比</a:t>
            </a:r>
          </a:p>
        </p:txBody>
      </p:sp>
      <p:pic>
        <p:nvPicPr>
          <p:cNvPr id="10" name="图片 9">
            <a:extLst>
              <a:ext uri="{FF2B5EF4-FFF2-40B4-BE49-F238E27FC236}">
                <a16:creationId xmlns:a16="http://schemas.microsoft.com/office/drawing/2014/main" id="{830375CA-7C15-05EC-5F9B-9FDA5F082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480" y="2229545"/>
            <a:ext cx="10555490" cy="2358533"/>
          </a:xfrm>
          <a:prstGeom prst="rect">
            <a:avLst/>
          </a:prstGeom>
        </p:spPr>
      </p:pic>
    </p:spTree>
    <p:custDataLst>
      <p:tags r:id="rId1"/>
    </p:custDataLst>
    <p:extLst>
      <p:ext uri="{BB962C8B-B14F-4D97-AF65-F5344CB8AC3E}">
        <p14:creationId xmlns:p14="http://schemas.microsoft.com/office/powerpoint/2010/main" val="1877314232"/>
      </p:ext>
    </p:extLst>
  </p:cSld>
  <p:clrMapOvr>
    <a:masterClrMapping/>
  </p:clrMapOvr>
  <p:transition advTm="5890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346F6-91AF-2073-C20C-78AEBBB55FD0}"/>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63E79117-7805-49CA-C268-0BE36A43410D}"/>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5391D43-798D-C2D1-814E-CBEB543162EA}"/>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7C08F161-D7B6-0A33-00CE-FB7CB9ED2B43}"/>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4C7EA3AE-E928-7117-32B7-7865EADED1F9}"/>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03928062-042E-4193-68B3-DC84BA5DD1C2}"/>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58173AD1-EC6E-1D8E-9D8E-630D58EC1B65}"/>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E4FD2E42-D284-0BFC-D333-60532CC9609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02659B0-3E12-A5EC-5ED3-0A1F8B7E7B5B}"/>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34318859-32A5-5563-648A-F3BCE6F0EE3C}"/>
              </a:ext>
            </a:extLst>
          </p:cNvPr>
          <p:cNvSpPr txBox="1"/>
          <p:nvPr/>
        </p:nvSpPr>
        <p:spPr>
          <a:xfrm>
            <a:off x="726474" y="1126749"/>
            <a:ext cx="4925623"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实现的功能：节点路由</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三大星座在地面站之间</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延迟表现</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br>
              <a:rPr lang="zh-CN" altLang="en-US" dirty="0">
                <a:latin typeface="Times New Roman" panose="02020603050405020304" pitchFamily="18" charset="0"/>
                <a:ea typeface="宋体" panose="02010600030101010101" pitchFamily="2" charset="-122"/>
                <a:cs typeface="Times New Roman" panose="02020603050405020304" pitchFamily="18" charset="0"/>
              </a:rPr>
            </a:b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1BBBF0AD-A21D-BF3C-EED6-F01FA82DEF33}"/>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12</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5E42289F-635D-C0DA-888F-2F936E9A6995}"/>
              </a:ext>
            </a:extLst>
          </p:cNvPr>
          <p:cNvSpPr txBox="1"/>
          <p:nvPr/>
        </p:nvSpPr>
        <p:spPr>
          <a:xfrm>
            <a:off x="2272658" y="5452646"/>
            <a:ext cx="2589777" cy="338554"/>
          </a:xfrm>
          <a:prstGeom prst="rect">
            <a:avLst/>
          </a:prstGeom>
          <a:noFill/>
        </p:spPr>
        <p:txBody>
          <a:bodyPr wrap="square" rtlCol="0">
            <a:spAutoFit/>
          </a:bodyPr>
          <a:lstStyle/>
          <a:p>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不同星座的传输</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对比</a:t>
            </a:r>
          </a:p>
        </p:txBody>
      </p:sp>
      <p:pic>
        <p:nvPicPr>
          <p:cNvPr id="6" name="图片 5">
            <a:extLst>
              <a:ext uri="{FF2B5EF4-FFF2-40B4-BE49-F238E27FC236}">
                <a16:creationId xmlns:a16="http://schemas.microsoft.com/office/drawing/2014/main" id="{5DA0F726-7D3A-55CC-7AD2-B3A5802AB827}"/>
              </a:ext>
            </a:extLst>
          </p:cNvPr>
          <p:cNvPicPr>
            <a:picLocks noChangeAspect="1"/>
          </p:cNvPicPr>
          <p:nvPr/>
        </p:nvPicPr>
        <p:blipFill>
          <a:blip r:embed="rId7">
            <a:extLst>
              <a:ext uri="{28A0092B-C50C-407E-A947-70E740481C1C}">
                <a14:useLocalDpi xmlns:a14="http://schemas.microsoft.com/office/drawing/2010/main" val="0"/>
              </a:ext>
            </a:extLst>
          </a:blip>
          <a:srcRect r="5113"/>
          <a:stretch/>
        </p:blipFill>
        <p:spPr>
          <a:xfrm>
            <a:off x="726474" y="1913984"/>
            <a:ext cx="5682147" cy="3410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id="{99AB4437-154C-4CF2-2063-DC7975AD2B72}"/>
              </a:ext>
            </a:extLst>
          </p:cNvPr>
          <p:cNvSpPr txBox="1"/>
          <p:nvPr/>
        </p:nvSpPr>
        <p:spPr>
          <a:xfrm>
            <a:off x="6801472" y="2261777"/>
            <a:ext cx="4664054" cy="2585323"/>
          </a:xfrm>
          <a:prstGeom prst="rect">
            <a:avLst/>
          </a:prstGeom>
          <a:noFill/>
        </p:spPr>
        <p:txBody>
          <a:bodyPr wrap="square" rtlCol="0">
            <a:spAutoFit/>
          </a:bodyPr>
          <a:lstStyle/>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实验使用世界上</a:t>
            </a:r>
            <a:r>
              <a:rPr lang="en-US" altLang="zh-CN"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个人口最多的城市作为地面站，测量了每对地面站连接的最大</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，并计算了连接的几何</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，即连接端点之间的光速传播时间，这是理论上可以达到的最低</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尽管</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Telesat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拥有最少的卫星，但它在大多数连接中实现了最低的延迟。</a:t>
            </a:r>
          </a:p>
        </p:txBody>
      </p:sp>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2FCBF9C7-D2FA-5EE1-6297-C7F9331545AA}"/>
                  </a:ext>
                </a:extLst>
              </p14:cNvPr>
              <p14:cNvContentPartPr/>
              <p14:nvPr/>
            </p14:nvContentPartPr>
            <p14:xfrm>
              <a:off x="1886760" y="2664000"/>
              <a:ext cx="827280" cy="10440"/>
            </p14:xfrm>
          </p:contentPart>
        </mc:Choice>
        <mc:Fallback xmlns="">
          <p:pic>
            <p:nvPicPr>
              <p:cNvPr id="4" name="墨迹 3">
                <a:extLst>
                  <a:ext uri="{FF2B5EF4-FFF2-40B4-BE49-F238E27FC236}">
                    <a16:creationId xmlns:a16="http://schemas.microsoft.com/office/drawing/2014/main" id="{2FCBF9C7-D2FA-5EE1-6297-C7F9331545AA}"/>
                  </a:ext>
                </a:extLst>
              </p:cNvPr>
              <p:cNvPicPr/>
              <p:nvPr/>
            </p:nvPicPr>
            <p:blipFill>
              <a:blip r:embed="rId9"/>
              <a:stretch>
                <a:fillRect/>
              </a:stretch>
            </p:blipFill>
            <p:spPr>
              <a:xfrm>
                <a:off x="1877400" y="2654640"/>
                <a:ext cx="846000" cy="29160"/>
              </a:xfrm>
              <a:prstGeom prst="rect">
                <a:avLst/>
              </a:prstGeom>
            </p:spPr>
          </p:pic>
        </mc:Fallback>
      </mc:AlternateContent>
    </p:spTree>
    <p:custDataLst>
      <p:tags r:id="rId1"/>
    </p:custDataLst>
    <p:extLst>
      <p:ext uri="{BB962C8B-B14F-4D97-AF65-F5344CB8AC3E}">
        <p14:creationId xmlns:p14="http://schemas.microsoft.com/office/powerpoint/2010/main" val="2869899697"/>
      </p:ext>
    </p:extLst>
  </p:cSld>
  <p:clrMapOvr>
    <a:masterClrMapping/>
  </p:clrMapOvr>
  <p:transition advTm="5890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D6B7A-04CC-F7A1-5C91-9F55D522759C}"/>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D7A7FCEE-6B9A-5121-9B0E-461D6B0163FC}"/>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A7018AF2-3D7E-84E7-DD2F-0F8C65300B9A}"/>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408612F6-0203-B453-8ECC-03B6A8377273}"/>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CB086FA9-8AF1-F652-3081-10D1B80021B8}"/>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A08D7A5E-F66E-4030-3338-F4EBA087C911}"/>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2CF92C09-07D1-5CA8-261B-EB8C9AD91C7A}"/>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76722C80-55D7-FB35-04A5-1DFF170F1208}"/>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ABC726A-808B-4D95-1EEA-A165FDDC855E}"/>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63EF3661-69B4-96BB-C8F4-81815DC2537C}"/>
              </a:ext>
            </a:extLst>
          </p:cNvPr>
          <p:cNvSpPr txBox="1"/>
          <p:nvPr/>
        </p:nvSpPr>
        <p:spPr>
          <a:xfrm>
            <a:off x="726473" y="1126749"/>
            <a:ext cx="10884565"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实现的功能：节点路由</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sz="800"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除了</a:t>
            </a:r>
            <a:r>
              <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实验也</a:t>
            </a:r>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研究了底层路径的结构，在模拟过程中测量每个地面站对之间连接的路径改变的次数，同时也计算这些连接路径变化的</a:t>
            </a:r>
            <a:r>
              <a:rPr lang="en-US" altLang="zh-CN"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CDF</a:t>
            </a:r>
            <a:r>
              <a:rPr lang="zh-CN" altLang="en-US"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和模拟路径中卫星跳数的最大值和最小值。</a:t>
            </a:r>
            <a:endParaRPr lang="en-US" altLang="zh-CN" b="0" i="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sz="10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上图显示</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Telesat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相较于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Kuiper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Starlink</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有更少的路径变化次数，同时也具有更低的跳数变化，拥有大量卫星的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Starlink</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具有较高的跳数变化。</a:t>
            </a:r>
            <a:br>
              <a:rPr lang="zh-CN" altLang="en-US" dirty="0">
                <a:latin typeface="Times New Roman" panose="02020603050405020304" pitchFamily="18" charset="0"/>
                <a:ea typeface="宋体" panose="02010600030101010101" pitchFamily="2" charset="-122"/>
                <a:cs typeface="Times New Roman" panose="02020603050405020304" pitchFamily="18" charset="0"/>
              </a:rPr>
            </a:b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D0863315-1623-7B60-9956-F334AEFD545A}"/>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13</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5CFE8C47-4B4B-6FE5-EFE0-595D278722C3}"/>
              </a:ext>
            </a:extLst>
          </p:cNvPr>
          <p:cNvSpPr txBox="1"/>
          <p:nvPr/>
        </p:nvSpPr>
        <p:spPr>
          <a:xfrm>
            <a:off x="4498833" y="4935588"/>
            <a:ext cx="3339844" cy="338554"/>
          </a:xfrm>
          <a:prstGeom prst="rect">
            <a:avLst/>
          </a:prstGeom>
          <a:noFill/>
        </p:spPr>
        <p:txBody>
          <a:bodyPr wrap="square" rtlCol="0">
            <a:spAutoFit/>
          </a:bodyPr>
          <a:lstStyle/>
          <a:p>
            <a:pPr indent="457200"/>
            <a:r>
              <a:rPr kumimoji="1" lang="zh-CN" altLang="en-US" sz="1600" b="1" dirty="0">
                <a:latin typeface="Times New Roman" panose="02020603050405020304" pitchFamily="18" charset="0"/>
                <a:ea typeface="宋体" panose="02010600030101010101" pitchFamily="2" charset="-122"/>
                <a:cs typeface="Times New Roman" panose="02020603050405020304" pitchFamily="18" charset="0"/>
              </a:rPr>
              <a:t>路径改变次数与跳数分布</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A1C9E47C-2098-D504-2021-E4E1F2FDAF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691" y="2324277"/>
            <a:ext cx="10469573" cy="2464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191559041"/>
      </p:ext>
    </p:extLst>
  </p:cSld>
  <p:clrMapOvr>
    <a:masterClrMapping/>
  </p:clrMapOvr>
  <p:transition advTm="5890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AA94-F6BF-738E-A03C-3079F5835BBF}"/>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123DE582-DBE1-704E-EA18-56BF27E98F86}"/>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90C2CD2A-2196-2B16-2019-ADF5A004E65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D98D4F7-62ED-19D9-BAA4-61EF836FB3BA}"/>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A638EF78-E4D6-5CB1-0433-633D79EE4308}"/>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78FCD1C2-B07B-9525-366D-F2B32B19D375}"/>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3935C329-5C10-B394-411D-7556BA20A926}"/>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A3FEB8FB-5EE7-09CD-4C5F-D7083FBD645E}"/>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89E23B2-66DE-B52D-50EA-507847140E65}"/>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D1C5E186-D85A-24F3-11D0-FC701EB40246}"/>
              </a:ext>
            </a:extLst>
          </p:cNvPr>
          <p:cNvSpPr txBox="1"/>
          <p:nvPr/>
        </p:nvSpPr>
        <p:spPr>
          <a:xfrm>
            <a:off x="726473" y="1126749"/>
            <a:ext cx="4667873" cy="4875152"/>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实现的功能：流量监测</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sz="1000"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在实验中，流量矩阵是固定的并且路由策略始终是最短路径路由，但卫星的运动使得路径级行为高度动态。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卫星的运动导致路径变化，新的路径上的链路利用率会暂时较低，同时路径的变化会引起某些网络链路在不同的时间会承载不同的交叉流量而发生拥塞。</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49F2825A-29D1-2692-6BDF-AAAE07FBE75C}"/>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14</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D2EC67C9-844A-30C7-8410-1F18C460EE4B}"/>
              </a:ext>
            </a:extLst>
          </p:cNvPr>
          <p:cNvSpPr txBox="1"/>
          <p:nvPr/>
        </p:nvSpPr>
        <p:spPr>
          <a:xfrm>
            <a:off x="5639104" y="5558629"/>
            <a:ext cx="5695774" cy="584775"/>
          </a:xfrm>
          <a:prstGeom prst="rect">
            <a:avLst/>
          </a:prstGeom>
          <a:noFill/>
        </p:spPr>
        <p:txBody>
          <a:bodyPr wrap="square" rtlCol="0">
            <a:spAutoFit/>
          </a:bodyPr>
          <a:lstStyle/>
          <a:p>
            <a:pPr indent="457200"/>
            <a:r>
              <a:rPr kumimoji="1" lang="zh-CN" altLang="en-US" sz="1600" b="1" dirty="0">
                <a:latin typeface="Times New Roman" panose="02020603050405020304" pitchFamily="18" charset="0"/>
                <a:ea typeface="宋体" panose="02010600030101010101" pitchFamily="2" charset="-122"/>
                <a:cs typeface="Times New Roman" panose="02020603050405020304" pitchFamily="18" charset="0"/>
              </a:rPr>
              <a:t>里约热内卢到圣彼得堡路径的未使用带宽随时间的变化</a:t>
            </a:r>
            <a:endParaRPr kumimoji="1"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gn="ctr"/>
            <a:r>
              <a:rPr kumimoji="1" lang="zh-CN" altLang="en-US" sz="1600" b="1" dirty="0">
                <a:latin typeface="Times New Roman" panose="02020603050405020304" pitchFamily="18" charset="0"/>
                <a:ea typeface="宋体" panose="02010600030101010101" pitchFamily="2" charset="-122"/>
                <a:cs typeface="Times New Roman" panose="02020603050405020304" pitchFamily="18" charset="0"/>
              </a:rPr>
              <a:t>灰色线代表静态网络下</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79CF0415-C1EF-D437-ACB8-9355B0B70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2021" y="2193297"/>
            <a:ext cx="5416828" cy="32831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35A0770E-0664-D073-7498-0FB051902618}"/>
              </a:ext>
            </a:extLst>
          </p:cNvPr>
          <p:cNvSpPr txBox="1"/>
          <p:nvPr/>
        </p:nvSpPr>
        <p:spPr>
          <a:xfrm>
            <a:off x="6096000" y="1153740"/>
            <a:ext cx="5060907" cy="646331"/>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未使用带宽</a:t>
            </a:r>
            <a:r>
              <a:rPr lang="zh-CN" altLang="en-US" dirty="0">
                <a:latin typeface="Times New Roman" panose="02020603050405020304" pitchFamily="18" charset="0"/>
                <a:ea typeface="宋体" panose="02010600030101010101" pitchFamily="2" charset="-122"/>
                <a:cs typeface="Times New Roman" panose="02020603050405020304" pitchFamily="18" charset="0"/>
              </a:rPr>
              <a:t>定义为路径的链路总容量－对应时刻路径上最拥塞链路的利用量</a:t>
            </a:r>
          </a:p>
        </p:txBody>
      </p:sp>
    </p:spTree>
    <p:custDataLst>
      <p:tags r:id="rId1"/>
    </p:custDataLst>
    <p:extLst>
      <p:ext uri="{BB962C8B-B14F-4D97-AF65-F5344CB8AC3E}">
        <p14:creationId xmlns:p14="http://schemas.microsoft.com/office/powerpoint/2010/main" val="1925205820"/>
      </p:ext>
    </p:extLst>
  </p:cSld>
  <p:clrMapOvr>
    <a:masterClrMapping/>
  </p:clrMapOvr>
  <p:transition advTm="5890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090D1-7E5C-40AB-CB2D-8524E0D66725}"/>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09A65765-1668-3887-E964-D083CBB37C29}"/>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30E69B4-50A1-BC85-8EFD-3319DECFB20E}"/>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191553C9-E8EF-9FE3-CAEC-4996F15BF500}"/>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9BE2F458-FF74-1797-6389-F56D0B195252}"/>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FDCDB3FE-D029-A13E-75C7-FAE3FB4CA413}"/>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2A073B2A-8FE0-7B71-8481-8EFB3B7B1D54}"/>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96047332-4534-AB0E-9620-8B1896E5ABCF}"/>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BE92D99-4E5E-4E7F-DD74-FE005BF1DF1F}"/>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137F203B-BC21-A4C8-1009-66C5C15C177E}"/>
              </a:ext>
            </a:extLst>
          </p:cNvPr>
          <p:cNvSpPr txBox="1"/>
          <p:nvPr/>
        </p:nvSpPr>
        <p:spPr>
          <a:xfrm>
            <a:off x="726474" y="1126749"/>
            <a:ext cx="10786374"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实现的功能：可视化界面</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卫星轨迹可视化（</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P5</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所示）</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地面站视角可视化：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1050"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Kuiper</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星座在圣彼得堡地面站的地平视图，其中地平线以上的卫星较多，但多数卫星仰角未达到最低仰角（</a:t>
            </a:r>
            <a:r>
              <a:rPr kumimoji="1" lang="en-US" altLang="zh-CN" dirty="0">
                <a:latin typeface="Times New Roman" panose="02020603050405020304" pitchFamily="18" charset="0"/>
                <a:ea typeface="宋体" panose="02010600030101010101" pitchFamily="2" charset="-122"/>
                <a:cs typeface="Times New Roman" panose="02020603050405020304" pitchFamily="18" charset="0"/>
              </a:rPr>
              <a:t>30°</a:t>
            </a: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）不可通信。对于高纬度城市，由于低倾角卫星的可见性较低，连接往往是间歇性的。</a:t>
            </a:r>
            <a:b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br>
            <a:endParaRPr kumimoji="1"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389022BF-D788-404D-886A-B923B260BC7C}"/>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15</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26723FB3-A5AE-6D49-2230-B7CDB3E1CB61}"/>
              </a:ext>
            </a:extLst>
          </p:cNvPr>
          <p:cNvSpPr txBox="1"/>
          <p:nvPr/>
        </p:nvSpPr>
        <p:spPr>
          <a:xfrm>
            <a:off x="4824772" y="4788154"/>
            <a:ext cx="258977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圣彼得堡地面站视角</a:t>
            </a:r>
          </a:p>
        </p:txBody>
      </p:sp>
      <p:pic>
        <p:nvPicPr>
          <p:cNvPr id="6" name="图片 5">
            <a:extLst>
              <a:ext uri="{FF2B5EF4-FFF2-40B4-BE49-F238E27FC236}">
                <a16:creationId xmlns:a16="http://schemas.microsoft.com/office/drawing/2014/main" id="{6C7027FA-CE18-F986-1EF2-F116708839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5651" y="2102281"/>
            <a:ext cx="10340698" cy="2579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543512527"/>
      </p:ext>
    </p:extLst>
  </p:cSld>
  <p:clrMapOvr>
    <a:masterClrMapping/>
  </p:clrMapOvr>
  <p:transition advTm="5890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E3674-6672-D9ED-CFB3-20E37F060019}"/>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DF940992-D261-6DDD-3998-7C7559BC5B40}"/>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BF525E6-BD5F-B51F-5630-3F9EE1350C65}"/>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9CF7737D-F0D1-D2EE-F593-B6F3FD511CE4}"/>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0FD71E83-9123-890F-1435-B7BC3FAF78FB}"/>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047BCFDD-CD8E-B7DE-7F9A-C91467D0AF6A}"/>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716F782C-0C9E-1CCC-8E48-92527D265C56}"/>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A6ECE8A8-1B10-5C09-EC80-37BB0871654B}"/>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219E115-81A7-0A7D-A01F-A9E34CA4FBE4}"/>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3F2BE715-8377-615B-0F2E-A800CF7EB56A}"/>
              </a:ext>
            </a:extLst>
          </p:cNvPr>
          <p:cNvSpPr txBox="1"/>
          <p:nvPr/>
        </p:nvSpPr>
        <p:spPr>
          <a:xfrm>
            <a:off x="726474" y="1126749"/>
            <a:ext cx="4815158"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实现的功能：可视化界面</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端到端路由可视化：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26B94676-ED31-C6E2-6833-AD26B81FF5A3}"/>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16</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1360ED54-3157-1F1A-2E41-8E3FC9303829}"/>
              </a:ext>
            </a:extLst>
          </p:cNvPr>
          <p:cNvSpPr txBox="1"/>
          <p:nvPr/>
        </p:nvSpPr>
        <p:spPr>
          <a:xfrm>
            <a:off x="1805411" y="5755834"/>
            <a:ext cx="258977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巴黎</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罗安达通信路由</a:t>
            </a:r>
          </a:p>
        </p:txBody>
      </p:sp>
      <p:pic>
        <p:nvPicPr>
          <p:cNvPr id="7" name="图片 6">
            <a:extLst>
              <a:ext uri="{FF2B5EF4-FFF2-40B4-BE49-F238E27FC236}">
                <a16:creationId xmlns:a16="http://schemas.microsoft.com/office/drawing/2014/main" id="{4699D78F-CC4F-31F2-61E7-8BDAE1B2B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780" y="1883224"/>
            <a:ext cx="4302608" cy="3801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8CC7CBA1-A1A5-F054-3A13-D7A08534F800}"/>
              </a:ext>
            </a:extLst>
          </p:cNvPr>
          <p:cNvSpPr txBox="1"/>
          <p:nvPr/>
        </p:nvSpPr>
        <p:spPr>
          <a:xfrm>
            <a:off x="6233690" y="2328486"/>
            <a:ext cx="4909530" cy="2985433"/>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巴黎到罗安达的路径上，最长</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达到</a:t>
            </a:r>
            <a:r>
              <a:rPr lang="en-US" altLang="zh-CN" dirty="0">
                <a:latin typeface="Times New Roman" panose="02020603050405020304" pitchFamily="18" charset="0"/>
                <a:ea typeface="宋体" panose="02010600030101010101" pitchFamily="2" charset="-122"/>
                <a:cs typeface="Times New Roman" panose="02020603050405020304" pitchFamily="18" charset="0"/>
              </a:rPr>
              <a:t>117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ms</a:t>
            </a:r>
            <a:r>
              <a:rPr lang="zh-CN" altLang="en-US" dirty="0">
                <a:latin typeface="Times New Roman" panose="02020603050405020304" pitchFamily="18" charset="0"/>
                <a:ea typeface="宋体" panose="02010600030101010101" pitchFamily="2" charset="-122"/>
                <a:cs typeface="Times New Roman" panose="02020603050405020304" pitchFamily="18" charset="0"/>
              </a:rPr>
              <a:t>，最短</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85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对于南北路径，路径在轨道切换时可能需要更多的跳数从而增加延迟，因此南北路径通常会尽量在同一轨道上进行传输。</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左图路径中需要</a:t>
            </a:r>
            <a:r>
              <a:rPr lang="en-US" altLang="zh-CN" dirty="0">
                <a:latin typeface="Times New Roman" panose="02020603050405020304" pitchFamily="18" charset="0"/>
                <a:ea typeface="宋体" panose="02010600030101010101" pitchFamily="2" charset="-122"/>
                <a:cs typeface="Times New Roman" panose="02020603050405020304" pitchFamily="18" charset="0"/>
              </a:rPr>
              <a:t>9</a:t>
            </a:r>
            <a:r>
              <a:rPr lang="zh-CN" altLang="en-US" dirty="0">
                <a:latin typeface="Times New Roman" panose="02020603050405020304" pitchFamily="18" charset="0"/>
                <a:ea typeface="宋体" panose="02010600030101010101" pitchFamily="2" charset="-122"/>
                <a:cs typeface="Times New Roman" panose="02020603050405020304" pitchFamily="18" charset="0"/>
              </a:rPr>
              <a:t>次“</a:t>
            </a:r>
            <a:r>
              <a:rPr lang="en-US" altLang="zh-CN" dirty="0">
                <a:latin typeface="Times New Roman" panose="02020603050405020304" pitchFamily="18" charset="0"/>
                <a:ea typeface="宋体" panose="02010600030101010101" pitchFamily="2" charset="-122"/>
                <a:cs typeface="Times New Roman" panose="02020603050405020304" pitchFamily="18" charset="0"/>
              </a:rPr>
              <a:t>Z</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字形跳跃”，而右图情况仅需</a:t>
            </a:r>
            <a:r>
              <a:rPr lang="en-US" altLang="zh-CN" dirty="0">
                <a:latin typeface="Times New Roman" panose="02020603050405020304" pitchFamily="18" charset="0"/>
                <a:ea typeface="宋体" panose="02010600030101010101" pitchFamily="2" charset="-122"/>
                <a:cs typeface="Times New Roman" panose="02020603050405020304" pitchFamily="18" charset="0"/>
              </a:rPr>
              <a:t>6</a:t>
            </a:r>
            <a:r>
              <a:rPr lang="zh-CN" altLang="en-US" dirty="0">
                <a:latin typeface="Times New Roman" panose="02020603050405020304" pitchFamily="18" charset="0"/>
                <a:ea typeface="宋体" panose="02010600030101010101" pitchFamily="2" charset="-122"/>
                <a:cs typeface="Times New Roman" panose="02020603050405020304" pitchFamily="18" charset="0"/>
              </a:rPr>
              <a:t>次，从而导致</a:t>
            </a:r>
            <a:r>
              <a:rPr lang="en-US" altLang="zh-CN" dirty="0">
                <a:latin typeface="Times New Roman" panose="02020603050405020304" pitchFamily="18" charset="0"/>
                <a:ea typeface="宋体" panose="02010600030101010101" pitchFamily="2" charset="-122"/>
                <a:cs typeface="Times New Roman" panose="02020603050405020304" pitchFamily="18" charset="0"/>
              </a:rPr>
              <a:t>RTT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差异。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16065991"/>
      </p:ext>
    </p:extLst>
  </p:cSld>
  <p:clrMapOvr>
    <a:masterClrMapping/>
  </p:clrMapOvr>
  <p:transition advTm="58902"/>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87B5B-B6E1-886D-C15D-F73E989A6EC2}"/>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1924A46-031A-5D28-6B42-6CBB5EBEADDD}"/>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1C44656A-FBCA-BD32-6F03-D7D8A7B68EA8}"/>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AEE5AF85-EE61-CDCC-AA70-083F385D8ABD}"/>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73D6642A-A7F9-4342-A548-42B6C7C59669}"/>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89C595F8-CCE9-1355-3F4A-0F861C90C7BC}"/>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30895584-2C89-4BB3-ACB2-C10D82053715}"/>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33435A4-816F-16DB-86CC-F0FAAA99714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7384A69-8585-9BAD-A37E-B2C3C9E418FF}"/>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B4CD94FB-B04C-40DF-529A-21DBBAA5A767}"/>
              </a:ext>
            </a:extLst>
          </p:cNvPr>
          <p:cNvSpPr txBox="1"/>
          <p:nvPr/>
        </p:nvSpPr>
        <p:spPr>
          <a:xfrm>
            <a:off x="726474" y="1126749"/>
            <a:ext cx="4815158"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实现的功能：可视化界面</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链路利用率可视化：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3E23594B-B406-BF52-C742-A97EF3A6D354}"/>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17</a:t>
            </a:r>
            <a:endParaRPr lang="zh-CN" altLang="en-US" sz="1400" b="1" dirty="0">
              <a:solidFill>
                <a:schemeClr val="tx1"/>
              </a:solidFill>
            </a:endParaRPr>
          </a:p>
        </p:txBody>
      </p:sp>
      <p:sp>
        <p:nvSpPr>
          <p:cNvPr id="11" name="文本框 10">
            <a:extLst>
              <a:ext uri="{FF2B5EF4-FFF2-40B4-BE49-F238E27FC236}">
                <a16:creationId xmlns:a16="http://schemas.microsoft.com/office/drawing/2014/main" id="{6BDFADDD-F1C2-52C8-2446-F529029B03A0}"/>
              </a:ext>
            </a:extLst>
          </p:cNvPr>
          <p:cNvSpPr txBox="1"/>
          <p:nvPr/>
        </p:nvSpPr>
        <p:spPr>
          <a:xfrm>
            <a:off x="1731768" y="4831046"/>
            <a:ext cx="258977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芝加哥</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郑州链路利用率</a:t>
            </a:r>
          </a:p>
        </p:txBody>
      </p:sp>
      <p:sp>
        <p:nvSpPr>
          <p:cNvPr id="8" name="文本框 7">
            <a:extLst>
              <a:ext uri="{FF2B5EF4-FFF2-40B4-BE49-F238E27FC236}">
                <a16:creationId xmlns:a16="http://schemas.microsoft.com/office/drawing/2014/main" id="{5089E6A4-30D2-13FA-0831-496B4683B02B}"/>
              </a:ext>
            </a:extLst>
          </p:cNvPr>
          <p:cNvSpPr txBox="1"/>
          <p:nvPr/>
        </p:nvSpPr>
        <p:spPr>
          <a:xfrm>
            <a:off x="511192" y="5221894"/>
            <a:ext cx="10717368" cy="923330"/>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	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展示了即使流量矩阵固定，</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卫星网络链路利用率仍会随卫星移动而波动。全球范围内的链路拥塞多出现在跨大西洋地区，特别是连接美欧和亚洲的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ISL</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上。</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这表明在此类高流量区域内，使用非最短路径或多路径路由可以提高网络性能。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00AE1A4-E4AB-645F-C683-857FAEDB4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721" y="1912768"/>
            <a:ext cx="4675477" cy="2824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a:extLst>
              <a:ext uri="{FF2B5EF4-FFF2-40B4-BE49-F238E27FC236}">
                <a16:creationId xmlns:a16="http://schemas.microsoft.com/office/drawing/2014/main" id="{73478CDE-81C6-055C-206E-5484E2D048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9835" y="1912768"/>
            <a:ext cx="5242604" cy="2824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a:extLst>
              <a:ext uri="{FF2B5EF4-FFF2-40B4-BE49-F238E27FC236}">
                <a16:creationId xmlns:a16="http://schemas.microsoft.com/office/drawing/2014/main" id="{B9164BF9-E89F-F74D-B667-8F5D9EE210ED}"/>
              </a:ext>
            </a:extLst>
          </p:cNvPr>
          <p:cNvSpPr txBox="1"/>
          <p:nvPr/>
        </p:nvSpPr>
        <p:spPr>
          <a:xfrm>
            <a:off x="7214603" y="4817949"/>
            <a:ext cx="3609999"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美欧和亚洲的链路利用率</a:t>
            </a:r>
          </a:p>
        </p:txBody>
      </p:sp>
    </p:spTree>
    <p:custDataLst>
      <p:tags r:id="rId1"/>
    </p:custDataLst>
    <p:extLst>
      <p:ext uri="{BB962C8B-B14F-4D97-AF65-F5344CB8AC3E}">
        <p14:creationId xmlns:p14="http://schemas.microsoft.com/office/powerpoint/2010/main" val="2334428718"/>
      </p:ext>
    </p:extLst>
  </p:cSld>
  <p:clrMapOvr>
    <a:masterClrMapping/>
  </p:clrMapOvr>
  <p:transition advTm="58902"/>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9BFB5B59-BEBC-D0FA-74EE-672ADA6C49FD}"/>
              </a:ext>
            </a:extLst>
          </p:cNvPr>
          <p:cNvSpPr txBox="1"/>
          <p:nvPr/>
        </p:nvSpPr>
        <p:spPr>
          <a:xfrm>
            <a:off x="769721" y="1133917"/>
            <a:ext cx="10717368" cy="5388908"/>
          </a:xfrm>
          <a:prstGeom prst="rect">
            <a:avLst/>
          </a:prstGeom>
          <a:noFill/>
        </p:spPr>
        <p:txBody>
          <a:bodyPr wrap="square" rtlCol="0">
            <a:noAutofit/>
          </a:bodyPr>
          <a:lstStyle/>
          <a:p>
            <a:pPr indent="457200"/>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特殊的通信方式：弯管（</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bent-pipe</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）连接</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弯管连接是一种通过卫星中继地面站之间通信的方式。在这种模式下，卫星本身并不直接处理数据，而是充当“中转站”，将数据从一个地面站转发到另一个地面站。具体来说，数据从一个地面站通过上行链路传输到卫星，然后从卫星通过下行链路传输到另一个地面站。</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D88DEC3D-71B8-6068-3BAE-F31281B64DCE}"/>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18</a:t>
            </a:r>
            <a:endParaRPr lang="zh-CN" altLang="en-US" sz="1400" b="1" dirty="0">
              <a:solidFill>
                <a:schemeClr val="tx1"/>
              </a:solidFill>
            </a:endParaRPr>
          </a:p>
        </p:txBody>
      </p:sp>
      <p:sp>
        <p:nvSpPr>
          <p:cNvPr id="8" name="文本框 7">
            <a:extLst>
              <a:ext uri="{FF2B5EF4-FFF2-40B4-BE49-F238E27FC236}">
                <a16:creationId xmlns:a16="http://schemas.microsoft.com/office/drawing/2014/main" id="{3D411155-8932-9B33-72D3-0AB68236BC7C}"/>
              </a:ext>
            </a:extLst>
          </p:cNvPr>
          <p:cNvSpPr txBox="1"/>
          <p:nvPr/>
        </p:nvSpPr>
        <p:spPr>
          <a:xfrm>
            <a:off x="857805" y="5545059"/>
            <a:ext cx="10717368"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实验展示了</a:t>
            </a: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在支持弯管星座连接方面的能力，表明不同连接模式会导致不同的瓶颈行为和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传输特性，这种特性可能影响数据传输稳定性和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效率。</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B6A84C7-E90B-4474-D5C8-83701F9384DE}"/>
              </a:ext>
            </a:extLst>
          </p:cNvPr>
          <p:cNvSpPr txBox="1"/>
          <p:nvPr/>
        </p:nvSpPr>
        <p:spPr>
          <a:xfrm>
            <a:off x="3906807" y="5211714"/>
            <a:ext cx="3609999"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弯管连接与</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ISL</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连接对比图</a:t>
            </a:r>
          </a:p>
        </p:txBody>
      </p:sp>
      <p:pic>
        <p:nvPicPr>
          <p:cNvPr id="7" name="图片 6">
            <a:extLst>
              <a:ext uri="{FF2B5EF4-FFF2-40B4-BE49-F238E27FC236}">
                <a16:creationId xmlns:a16="http://schemas.microsoft.com/office/drawing/2014/main" id="{EA3F3ED5-7C3B-755D-F5FB-4CD1E1A9F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159" y="2442509"/>
            <a:ext cx="9705623" cy="2735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033937502"/>
      </p:ext>
    </p:extLst>
  </p:cSld>
  <p:clrMapOvr>
    <a:masterClrMapping/>
  </p:clrMapOvr>
  <p:transition advTm="5890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
            <a:ext cx="12192000" cy="12356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40529" y="788869"/>
            <a:ext cx="1850186" cy="400110"/>
          </a:xfrm>
          <a:prstGeom prst="rect">
            <a:avLst/>
          </a:prstGeom>
          <a:noFill/>
          <a:ln>
            <a:noFill/>
          </a:ln>
        </p:spPr>
        <p:txBody>
          <a:bodyPr wrap="none" rtlCol="0">
            <a:spAutoFit/>
          </a:bodyPr>
          <a:lstStyle/>
          <a:p>
            <a:r>
              <a:rPr kumimoji="1" lang="en-US" altLang="zh-CN" sz="2000" spc="300" dirty="0">
                <a:solidFill>
                  <a:schemeClr val="bg1">
                    <a:alpha val="38000"/>
                  </a:schemeClr>
                </a:solidFill>
                <a:effectLst>
                  <a:outerShdw blurRad="50800" dist="38100" dir="5400000" algn="t" rotWithShape="0">
                    <a:prstClr val="black">
                      <a:alpha val="40000"/>
                    </a:prstClr>
                  </a:outerShdw>
                </a:effectLst>
                <a:latin typeface="Source Han Sans SC Medium" panose="020B0500000000000000" pitchFamily="34" charset="-128"/>
                <a:ea typeface="Source Han Sans SC Medium" panose="020B0500000000000000" pitchFamily="34" charset="-128"/>
              </a:rPr>
              <a:t>CONTENTS</a:t>
            </a:r>
            <a:endParaRPr kumimoji="1" lang="zh-CN" altLang="en-US" sz="2000" spc="300" dirty="0">
              <a:solidFill>
                <a:schemeClr val="bg1">
                  <a:alpha val="38000"/>
                </a:schemeClr>
              </a:solidFill>
              <a:effectLst>
                <a:outerShdw blurRad="50800" dist="38100" dir="5400000" algn="t" rotWithShape="0">
                  <a:prstClr val="black">
                    <a:alpha val="40000"/>
                  </a:prstClr>
                </a:outerShdw>
              </a:effectLst>
              <a:latin typeface="Source Han Sans SC Medium" panose="020B0500000000000000" pitchFamily="34" charset="-128"/>
              <a:ea typeface="Source Han Sans SC Medium" panose="020B0500000000000000" pitchFamily="34" charset="-128"/>
            </a:endParaRPr>
          </a:p>
        </p:txBody>
      </p:sp>
      <p:sp>
        <p:nvSpPr>
          <p:cNvPr id="6" name="文本框 5"/>
          <p:cNvSpPr txBox="1"/>
          <p:nvPr/>
        </p:nvSpPr>
        <p:spPr>
          <a:xfrm>
            <a:off x="570917" y="220417"/>
            <a:ext cx="1390124" cy="769441"/>
          </a:xfrm>
          <a:prstGeom prst="rect">
            <a:avLst/>
          </a:prstGeom>
          <a:noFill/>
          <a:ln>
            <a:noFill/>
          </a:ln>
        </p:spPr>
        <p:txBody>
          <a:bodyPr wrap="none" rtlCol="0">
            <a:spAutoFit/>
          </a:bodyPr>
          <a:lstStyle/>
          <a:p>
            <a:r>
              <a:rPr kumimoji="1" lang="zh-CN" altLang="en-US" sz="4400" b="1" spc="300"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目录</a:t>
            </a:r>
          </a:p>
        </p:txBody>
      </p:sp>
      <p:pic>
        <p:nvPicPr>
          <p:cNvPr id="14" name="图片 13"/>
          <p:cNvPicPr>
            <a:picLocks noChangeAspect="1"/>
          </p:cNvPicPr>
          <p:nvPr/>
        </p:nvPicPr>
        <p:blipFill>
          <a:blip r:embed="rId7" cstate="screen">
            <a:alphaModFix amt="70000"/>
          </a:blip>
          <a:stretch>
            <a:fillRect/>
          </a:stretch>
        </p:blipFill>
        <p:spPr>
          <a:xfrm>
            <a:off x="9467010" y="407015"/>
            <a:ext cx="2316446" cy="459707"/>
          </a:xfrm>
          <a:prstGeom prst="rect">
            <a:avLst/>
          </a:prstGeom>
        </p:spPr>
      </p:pic>
      <p:pic>
        <p:nvPicPr>
          <p:cNvPr id="16" name="图片 15"/>
          <p:cNvPicPr>
            <a:picLocks noChangeAspect="1"/>
          </p:cNvPicPr>
          <p:nvPr/>
        </p:nvPicPr>
        <p:blipFill>
          <a:blip r:embed="rId8" cstate="screen">
            <a:alphaModFix amt="50000"/>
          </a:blip>
          <a:stretch>
            <a:fillRect/>
          </a:stretch>
        </p:blipFill>
        <p:spPr>
          <a:xfrm>
            <a:off x="363237" y="6490047"/>
            <a:ext cx="2580056" cy="316733"/>
          </a:xfrm>
          <a:prstGeom prst="rect">
            <a:avLst/>
          </a:prstGeom>
          <a:noFill/>
          <a:effectLst/>
        </p:spPr>
      </p:pic>
      <p:pic>
        <p:nvPicPr>
          <p:cNvPr id="18" name="图片 17"/>
          <p:cNvPicPr>
            <a:picLocks noChangeAspect="1"/>
          </p:cNvPicPr>
          <p:nvPr/>
        </p:nvPicPr>
        <p:blipFill>
          <a:blip r:embed="rId9" cstate="screen">
            <a:alphaModFix amt="50000"/>
          </a:blip>
          <a:stretch>
            <a:fillRect/>
          </a:stretch>
        </p:blipFill>
        <p:spPr>
          <a:xfrm>
            <a:off x="8896865" y="6530957"/>
            <a:ext cx="3038389" cy="185483"/>
          </a:xfrm>
          <a:prstGeom prst="rect">
            <a:avLst/>
          </a:prstGeom>
        </p:spPr>
      </p:pic>
      <p:grpSp>
        <p:nvGrpSpPr>
          <p:cNvPr id="8" name="组合 7"/>
          <p:cNvGrpSpPr/>
          <p:nvPr/>
        </p:nvGrpSpPr>
        <p:grpSpPr>
          <a:xfrm>
            <a:off x="1961041" y="2020042"/>
            <a:ext cx="4451818" cy="645393"/>
            <a:chOff x="1665799" y="2234715"/>
            <a:chExt cx="3776262" cy="645393"/>
          </a:xfrm>
        </p:grpSpPr>
        <p:sp>
          <p:nvSpPr>
            <p:cNvPr id="3" name="文本框 2"/>
            <p:cNvSpPr txBox="1"/>
            <p:nvPr/>
          </p:nvSpPr>
          <p:spPr>
            <a:xfrm>
              <a:off x="2322941" y="2267099"/>
              <a:ext cx="3119120"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背景介绍</a:t>
              </a:r>
            </a:p>
          </p:txBody>
        </p:sp>
        <p:sp>
          <p:nvSpPr>
            <p:cNvPr id="4" name="剪去单角的矩形 3"/>
            <p:cNvSpPr/>
            <p:nvPr/>
          </p:nvSpPr>
          <p:spPr>
            <a:xfrm rot="16200000">
              <a:off x="1611020" y="2289494"/>
              <a:ext cx="643890" cy="534331"/>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2390186" y="2573403"/>
              <a:ext cx="2490704" cy="306705"/>
            </a:xfrm>
            <a:prstGeom prst="rect">
              <a:avLst/>
            </a:prstGeom>
            <a:noFill/>
          </p:spPr>
          <p:txBody>
            <a:bodyPr wrap="square" rtlCol="0">
              <a:spAutoFit/>
            </a:bodyPr>
            <a:lstStyle/>
            <a:p>
              <a:pPr algn="l"/>
              <a:endParaRPr kumimoji="1" lang="en-US" altLang="zh-CN" sz="1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sp>
          <p:nvSpPr>
            <p:cNvPr id="7" name="文本框 6"/>
            <p:cNvSpPr txBox="1"/>
            <p:nvPr/>
          </p:nvSpPr>
          <p:spPr>
            <a:xfrm>
              <a:off x="1684922" y="2267099"/>
              <a:ext cx="562340" cy="499110"/>
            </a:xfrm>
            <a:prstGeom prst="rect">
              <a:avLst/>
            </a:prstGeom>
            <a:noFill/>
          </p:spPr>
          <p:txBody>
            <a:bodyPr wrap="square" rtlCol="0">
              <a:no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01</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grpSp>
        <p:nvGrpSpPr>
          <p:cNvPr id="77" name="组合 76"/>
          <p:cNvGrpSpPr/>
          <p:nvPr/>
        </p:nvGrpSpPr>
        <p:grpSpPr>
          <a:xfrm>
            <a:off x="1961041" y="4317053"/>
            <a:ext cx="5708015" cy="614726"/>
            <a:chOff x="1657990" y="2206774"/>
            <a:chExt cx="5708015" cy="614726"/>
          </a:xfrm>
        </p:grpSpPr>
        <p:sp>
          <p:nvSpPr>
            <p:cNvPr id="78" name="文本框 77"/>
            <p:cNvSpPr txBox="1"/>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代码解析</a:t>
              </a:r>
            </a:p>
          </p:txBody>
        </p:sp>
        <p:sp>
          <p:nvSpPr>
            <p:cNvPr id="79" name="剪去单角的矩形 78"/>
            <p:cNvSpPr/>
            <p:nvPr/>
          </p:nvSpPr>
          <p:spPr>
            <a:xfrm rot="16200000">
              <a:off x="1665622" y="2206774"/>
              <a:ext cx="614726" cy="614726"/>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p:cNvSpPr txBox="1"/>
            <p:nvPr/>
          </p:nvSpPr>
          <p:spPr>
            <a:xfrm>
              <a:off x="1657990" y="2236734"/>
              <a:ext cx="668773" cy="583565"/>
            </a:xfrm>
            <a:prstGeom prst="rect">
              <a:avLst/>
            </a:prstGeom>
            <a:noFill/>
          </p:spPr>
          <p:txBody>
            <a:bodyPr wrap="square" rtlCol="0">
              <a:sp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03</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grpSp>
        <p:nvGrpSpPr>
          <p:cNvPr id="2" name="组合 1"/>
          <p:cNvGrpSpPr/>
          <p:nvPr/>
        </p:nvGrpSpPr>
        <p:grpSpPr>
          <a:xfrm>
            <a:off x="1961041" y="3128023"/>
            <a:ext cx="5708015" cy="658495"/>
            <a:chOff x="1657990" y="2206775"/>
            <a:chExt cx="5708015" cy="658495"/>
          </a:xfrm>
        </p:grpSpPr>
        <p:sp>
          <p:nvSpPr>
            <p:cNvPr id="11" name="文本框 10"/>
            <p:cNvSpPr txBox="1"/>
            <p:nvPr>
              <p:custDataLst>
                <p:tags r:id="rId2"/>
              </p:custDataLst>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功能实现</a:t>
              </a:r>
            </a:p>
          </p:txBody>
        </p:sp>
        <p:sp>
          <p:nvSpPr>
            <p:cNvPr id="12" name="剪去单角的矩形 11"/>
            <p:cNvSpPr/>
            <p:nvPr>
              <p:custDataLst>
                <p:tags r:id="rId3"/>
              </p:custDataLst>
            </p:nvPr>
          </p:nvSpPr>
          <p:spPr>
            <a:xfrm rot="16200000">
              <a:off x="1647830" y="2224872"/>
              <a:ext cx="658495" cy="622300"/>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custDataLst>
                <p:tags r:id="rId4"/>
              </p:custDataLst>
            </p:nvPr>
          </p:nvSpPr>
          <p:spPr>
            <a:xfrm>
              <a:off x="1657990" y="2237889"/>
              <a:ext cx="668655" cy="561975"/>
            </a:xfrm>
            <a:prstGeom prst="rect">
              <a:avLst/>
            </a:prstGeom>
            <a:noFill/>
          </p:spPr>
          <p:txBody>
            <a:bodyPr wrap="square" rtlCol="0">
              <a:no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02</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sp>
        <p:nvSpPr>
          <p:cNvPr id="15" name="灯片编号占位符 14">
            <a:extLst>
              <a:ext uri="{FF2B5EF4-FFF2-40B4-BE49-F238E27FC236}">
                <a16:creationId xmlns:a16="http://schemas.microsoft.com/office/drawing/2014/main" id="{64664581-973C-4E37-988E-3D31562F5F24}"/>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1</a:t>
            </a:r>
            <a:endParaRPr lang="zh-CN" altLang="en-US" sz="1400" b="1" dirty="0">
              <a:solidFill>
                <a:schemeClr val="tx1"/>
              </a:solidFill>
            </a:endParaRPr>
          </a:p>
        </p:txBody>
      </p:sp>
      <p:grpSp>
        <p:nvGrpSpPr>
          <p:cNvPr id="23" name="组合 22">
            <a:extLst>
              <a:ext uri="{FF2B5EF4-FFF2-40B4-BE49-F238E27FC236}">
                <a16:creationId xmlns:a16="http://schemas.microsoft.com/office/drawing/2014/main" id="{C5B1FD14-7BE6-485B-B222-8D0E35AF2306}"/>
              </a:ext>
            </a:extLst>
          </p:cNvPr>
          <p:cNvGrpSpPr/>
          <p:nvPr/>
        </p:nvGrpSpPr>
        <p:grpSpPr>
          <a:xfrm>
            <a:off x="5751298" y="2016058"/>
            <a:ext cx="5708015" cy="614726"/>
            <a:chOff x="1657990" y="2206774"/>
            <a:chExt cx="5708015" cy="614726"/>
          </a:xfrm>
        </p:grpSpPr>
        <p:sp>
          <p:nvSpPr>
            <p:cNvPr id="24" name="文本框 23">
              <a:extLst>
                <a:ext uri="{FF2B5EF4-FFF2-40B4-BE49-F238E27FC236}">
                  <a16:creationId xmlns:a16="http://schemas.microsoft.com/office/drawing/2014/main" id="{1210C610-030E-4698-8930-D8DAADDDCDF0}"/>
                </a:ext>
              </a:extLst>
            </p:cNvPr>
            <p:cNvSpPr txBox="1"/>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平台演示</a:t>
              </a:r>
            </a:p>
          </p:txBody>
        </p:sp>
        <p:sp>
          <p:nvSpPr>
            <p:cNvPr id="25" name="剪去单角的矩形 78">
              <a:extLst>
                <a:ext uri="{FF2B5EF4-FFF2-40B4-BE49-F238E27FC236}">
                  <a16:creationId xmlns:a16="http://schemas.microsoft.com/office/drawing/2014/main" id="{EA1755B6-4A97-4569-99C2-076A652AA08E}"/>
                </a:ext>
              </a:extLst>
            </p:cNvPr>
            <p:cNvSpPr/>
            <p:nvPr/>
          </p:nvSpPr>
          <p:spPr>
            <a:xfrm rot="16200000">
              <a:off x="1665622" y="2206774"/>
              <a:ext cx="614726" cy="614726"/>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12EA8388-D4B8-4100-95FB-62C4F9C9A21C}"/>
                </a:ext>
              </a:extLst>
            </p:cNvPr>
            <p:cNvSpPr txBox="1"/>
            <p:nvPr/>
          </p:nvSpPr>
          <p:spPr>
            <a:xfrm>
              <a:off x="1657990" y="2236734"/>
              <a:ext cx="668773" cy="583565"/>
            </a:xfrm>
            <a:prstGeom prst="rect">
              <a:avLst/>
            </a:prstGeom>
            <a:noFill/>
          </p:spPr>
          <p:txBody>
            <a:bodyPr wrap="square" rtlCol="0">
              <a:sp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04</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grpSp>
        <p:nvGrpSpPr>
          <p:cNvPr id="27" name="组合 26">
            <a:extLst>
              <a:ext uri="{FF2B5EF4-FFF2-40B4-BE49-F238E27FC236}">
                <a16:creationId xmlns:a16="http://schemas.microsoft.com/office/drawing/2014/main" id="{71B8F8B4-BDB3-4E02-835C-AF278A53E48A}"/>
              </a:ext>
            </a:extLst>
          </p:cNvPr>
          <p:cNvGrpSpPr/>
          <p:nvPr/>
        </p:nvGrpSpPr>
        <p:grpSpPr>
          <a:xfrm>
            <a:off x="5758930" y="3138970"/>
            <a:ext cx="5708015" cy="614726"/>
            <a:chOff x="1657990" y="2206774"/>
            <a:chExt cx="5708015" cy="614726"/>
          </a:xfrm>
        </p:grpSpPr>
        <p:sp>
          <p:nvSpPr>
            <p:cNvPr id="28" name="文本框 27">
              <a:extLst>
                <a:ext uri="{FF2B5EF4-FFF2-40B4-BE49-F238E27FC236}">
                  <a16:creationId xmlns:a16="http://schemas.microsoft.com/office/drawing/2014/main" id="{30C0A500-1518-493B-85FC-B8ACB3856968}"/>
                </a:ext>
              </a:extLst>
            </p:cNvPr>
            <p:cNvSpPr txBox="1"/>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改进方向</a:t>
              </a:r>
            </a:p>
          </p:txBody>
        </p:sp>
        <p:sp>
          <p:nvSpPr>
            <p:cNvPr id="29" name="剪去单角的矩形 78">
              <a:extLst>
                <a:ext uri="{FF2B5EF4-FFF2-40B4-BE49-F238E27FC236}">
                  <a16:creationId xmlns:a16="http://schemas.microsoft.com/office/drawing/2014/main" id="{FA098BD4-CCD9-473F-8363-EBD3C721EA12}"/>
                </a:ext>
              </a:extLst>
            </p:cNvPr>
            <p:cNvSpPr/>
            <p:nvPr/>
          </p:nvSpPr>
          <p:spPr>
            <a:xfrm rot="16200000">
              <a:off x="1665622" y="2206774"/>
              <a:ext cx="614726" cy="614726"/>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2054237F-F90C-45E1-B6DC-ED57360FA6BE}"/>
                </a:ext>
              </a:extLst>
            </p:cNvPr>
            <p:cNvSpPr txBox="1"/>
            <p:nvPr/>
          </p:nvSpPr>
          <p:spPr>
            <a:xfrm>
              <a:off x="1657990" y="2236734"/>
              <a:ext cx="668773" cy="583565"/>
            </a:xfrm>
            <a:prstGeom prst="rect">
              <a:avLst/>
            </a:prstGeom>
            <a:noFill/>
          </p:spPr>
          <p:txBody>
            <a:bodyPr wrap="square" rtlCol="0">
              <a:sp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05</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spTree>
    <p:custDataLst>
      <p:tags r:id="rId1"/>
    </p:custDataLst>
  </p:cSld>
  <p:clrMapOvr>
    <a:masterClrMapping/>
  </p:clrMapOvr>
  <p:transition advTm="521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1000"/>
                                        <p:tgtEl>
                                          <p:spTgt spid="77"/>
                                        </p:tgtEl>
                                      </p:cBhvr>
                                    </p:animEffect>
                                    <p:anim calcmode="lin" valueType="num">
                                      <p:cBhvr>
                                        <p:cTn id="22" dur="1000" fill="hold"/>
                                        <p:tgtEl>
                                          <p:spTgt spid="77"/>
                                        </p:tgtEl>
                                        <p:attrNameLst>
                                          <p:attrName>ppt_x</p:attrName>
                                        </p:attrNameLst>
                                      </p:cBhvr>
                                      <p:tavLst>
                                        <p:tav tm="0">
                                          <p:val>
                                            <p:strVal val="#ppt_x"/>
                                          </p:val>
                                        </p:tav>
                                        <p:tav tm="100000">
                                          <p:val>
                                            <p:strVal val="#ppt_x"/>
                                          </p:val>
                                        </p:tav>
                                      </p:tavLst>
                                    </p:anim>
                                    <p:anim calcmode="lin" valueType="num">
                                      <p:cBhvr>
                                        <p:cTn id="23"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CEAE-06B0-13DB-2C9F-0B64D5E60F00}"/>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5A170123-E647-B582-837E-E87B0FC5F773}"/>
              </a:ext>
            </a:extLst>
          </p:cNvPr>
          <p:cNvPicPr>
            <a:picLocks noChangeAspect="1"/>
          </p:cNvPicPr>
          <p:nvPr/>
        </p:nvPicPr>
        <p:blipFill rotWithShape="1">
          <a:blip r:embed="rId4">
            <a:alphaModFix amt="5000"/>
          </a:blip>
          <a:srcRect l="18330" b="25416"/>
          <a:stretch>
            <a:fillRect/>
          </a:stretch>
        </p:blipFill>
        <p:spPr>
          <a:xfrm>
            <a:off x="32836" y="818873"/>
            <a:ext cx="6612836" cy="6039127"/>
          </a:xfrm>
          <a:prstGeom prst="rect">
            <a:avLst/>
          </a:prstGeom>
        </p:spPr>
      </p:pic>
      <p:sp>
        <p:nvSpPr>
          <p:cNvPr id="19" name="圆角矩形 18">
            <a:extLst>
              <a:ext uri="{FF2B5EF4-FFF2-40B4-BE49-F238E27FC236}">
                <a16:creationId xmlns:a16="http://schemas.microsoft.com/office/drawing/2014/main" id="{88CD84EB-577B-3443-BC7F-A11AFC1715BB}"/>
              </a:ext>
            </a:extLst>
          </p:cNvPr>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700ADEF7-016C-C9E8-B89F-E1796AF1E3EF}"/>
              </a:ext>
            </a:extLst>
          </p:cNvPr>
          <p:cNvPicPr>
            <a:picLocks noChangeAspect="1"/>
          </p:cNvPicPr>
          <p:nvPr/>
        </p:nvPicPr>
        <p:blipFill>
          <a:blip r:embed="rId5"/>
          <a:stretch>
            <a:fillRect/>
          </a:stretch>
        </p:blipFill>
        <p:spPr>
          <a:xfrm>
            <a:off x="7658100" y="0"/>
            <a:ext cx="4533900" cy="6858000"/>
          </a:xfrm>
          <a:prstGeom prst="rect">
            <a:avLst/>
          </a:prstGeom>
        </p:spPr>
      </p:pic>
      <p:sp>
        <p:nvSpPr>
          <p:cNvPr id="20" name="矩形 19">
            <a:extLst>
              <a:ext uri="{FF2B5EF4-FFF2-40B4-BE49-F238E27FC236}">
                <a16:creationId xmlns:a16="http://schemas.microsoft.com/office/drawing/2014/main" id="{95BBB36F-08F5-1FFE-034D-40982B602D1F}"/>
              </a:ext>
            </a:extLst>
          </p:cNvPr>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a:extLst>
              <a:ext uri="{FF2B5EF4-FFF2-40B4-BE49-F238E27FC236}">
                <a16:creationId xmlns:a16="http://schemas.microsoft.com/office/drawing/2014/main" id="{A2977227-36C8-FB2A-6B46-DC26F07209AC}"/>
              </a:ext>
            </a:extLst>
          </p:cNvPr>
          <p:cNvPicPr>
            <a:picLocks noChangeAspect="1"/>
          </p:cNvPicPr>
          <p:nvPr/>
        </p:nvPicPr>
        <p:blipFill>
          <a:blip r:embed="rId6"/>
          <a:stretch>
            <a:fillRect/>
          </a:stretch>
        </p:blipFill>
        <p:spPr>
          <a:xfrm>
            <a:off x="7156449" y="317223"/>
            <a:ext cx="1003300" cy="1003300"/>
          </a:xfrm>
          <a:prstGeom prst="rect">
            <a:avLst/>
          </a:prstGeom>
        </p:spPr>
      </p:pic>
      <p:sp>
        <p:nvSpPr>
          <p:cNvPr id="23" name="矩形 22">
            <a:extLst>
              <a:ext uri="{FF2B5EF4-FFF2-40B4-BE49-F238E27FC236}">
                <a16:creationId xmlns:a16="http://schemas.microsoft.com/office/drawing/2014/main" id="{63F87A88-0BE7-B4AA-11F9-495B58F78861}"/>
              </a:ext>
            </a:extLst>
          </p:cNvPr>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A1C7AA4F-2DDF-1DC5-7BE4-1AF4997DF44D}"/>
              </a:ext>
            </a:extLst>
          </p:cNvPr>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a:extLst>
              <a:ext uri="{FF2B5EF4-FFF2-40B4-BE49-F238E27FC236}">
                <a16:creationId xmlns:a16="http://schemas.microsoft.com/office/drawing/2014/main" id="{B8D7B882-8245-B25C-9F3B-4BEFBE70B96C}"/>
              </a:ext>
            </a:extLst>
          </p:cNvPr>
          <p:cNvGrpSpPr/>
          <p:nvPr/>
        </p:nvGrpSpPr>
        <p:grpSpPr>
          <a:xfrm>
            <a:off x="0" y="2374005"/>
            <a:ext cx="5567421" cy="2828969"/>
            <a:chOff x="0" y="2374005"/>
            <a:chExt cx="5567421" cy="2828969"/>
          </a:xfrm>
        </p:grpSpPr>
        <p:sp>
          <p:nvSpPr>
            <p:cNvPr id="8" name="文本框 7">
              <a:extLst>
                <a:ext uri="{FF2B5EF4-FFF2-40B4-BE49-F238E27FC236}">
                  <a16:creationId xmlns:a16="http://schemas.microsoft.com/office/drawing/2014/main" id="{CF066B8E-28E6-2832-D562-F47DC93B2422}"/>
                </a:ext>
              </a:extLst>
            </p:cNvPr>
            <p:cNvSpPr txBox="1"/>
            <p:nvPr/>
          </p:nvSpPr>
          <p:spPr>
            <a:xfrm>
              <a:off x="1654599" y="2374005"/>
              <a:ext cx="1826141" cy="58477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03</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a:extLst>
                <a:ext uri="{FF2B5EF4-FFF2-40B4-BE49-F238E27FC236}">
                  <a16:creationId xmlns:a16="http://schemas.microsoft.com/office/drawing/2014/main" id="{3A934F17-C995-7758-A73E-9128F303115F}"/>
                </a:ext>
              </a:extLst>
            </p:cNvPr>
            <p:cNvSpPr txBox="1"/>
            <p:nvPr/>
          </p:nvSpPr>
          <p:spPr>
            <a:xfrm>
              <a:off x="0" y="3174784"/>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代码解析</a:t>
              </a:r>
            </a:p>
          </p:txBody>
        </p:sp>
        <p:sp>
          <p:nvSpPr>
            <p:cNvPr id="15" name="文本框 14">
              <a:extLst>
                <a:ext uri="{FF2B5EF4-FFF2-40B4-BE49-F238E27FC236}">
                  <a16:creationId xmlns:a16="http://schemas.microsoft.com/office/drawing/2014/main" id="{5049F3B8-BD0A-7C1D-85DD-EF042D0AAD80}"/>
                </a:ext>
              </a:extLst>
            </p:cNvPr>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
        <p:nvSpPr>
          <p:cNvPr id="14" name="灯片编号占位符 14">
            <a:extLst>
              <a:ext uri="{FF2B5EF4-FFF2-40B4-BE49-F238E27FC236}">
                <a16:creationId xmlns:a16="http://schemas.microsoft.com/office/drawing/2014/main" id="{E7EE7439-3E4C-5272-4E7A-15C837F429EF}"/>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19</a:t>
            </a:r>
            <a:endParaRPr lang="zh-CN" altLang="en-US" sz="1400" b="1" dirty="0">
              <a:solidFill>
                <a:schemeClr val="tx1"/>
              </a:solidFill>
            </a:endParaRPr>
          </a:p>
        </p:txBody>
      </p:sp>
    </p:spTree>
    <p:custDataLst>
      <p:tags r:id="rId1"/>
    </p:custDataLst>
    <p:extLst>
      <p:ext uri="{BB962C8B-B14F-4D97-AF65-F5344CB8AC3E}">
        <p14:creationId xmlns:p14="http://schemas.microsoft.com/office/powerpoint/2010/main" val="3892764753"/>
      </p:ext>
    </p:extLst>
  </p:cSld>
  <p:clrMapOvr>
    <a:masterClrMapping/>
  </p:clrMapOvr>
  <p:transition advTm="22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03</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79" y="178122"/>
            <a:ext cx="1627370"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代码解析</a:t>
            </a:r>
          </a:p>
        </p:txBody>
      </p:sp>
      <p:sp>
        <p:nvSpPr>
          <p:cNvPr id="17" name="灯片编号占位符 14">
            <a:extLst>
              <a:ext uri="{FF2B5EF4-FFF2-40B4-BE49-F238E27FC236}">
                <a16:creationId xmlns:a16="http://schemas.microsoft.com/office/drawing/2014/main" id="{D88DEC3D-71B8-6068-3BAE-F31281B64DCE}"/>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20</a:t>
            </a:r>
            <a:endParaRPr lang="zh-CN" altLang="en-US" sz="1400" b="1" dirty="0">
              <a:solidFill>
                <a:schemeClr val="tx1"/>
              </a:solidFill>
            </a:endParaRPr>
          </a:p>
        </p:txBody>
      </p:sp>
      <p:sp>
        <p:nvSpPr>
          <p:cNvPr id="15" name="文本框 14">
            <a:extLst>
              <a:ext uri="{FF2B5EF4-FFF2-40B4-BE49-F238E27FC236}">
                <a16:creationId xmlns:a16="http://schemas.microsoft.com/office/drawing/2014/main" id="{D8B8249A-ACDF-4679-833F-518060E73A84}"/>
              </a:ext>
            </a:extLst>
          </p:cNvPr>
          <p:cNvSpPr txBox="1"/>
          <p:nvPr/>
        </p:nvSpPr>
        <p:spPr>
          <a:xfrm>
            <a:off x="818919" y="1021259"/>
            <a:ext cx="755848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核心模块：卫星仿真数据的生成、通信算法模拟、数据可视化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辅助模块：整合测试模块、数据存储模块</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86CC7EE2-3D97-47F0-B47E-77E6E24A5E9B}"/>
              </a:ext>
            </a:extLst>
          </p:cNvPr>
          <p:cNvSpPr/>
          <p:nvPr/>
        </p:nvSpPr>
        <p:spPr>
          <a:xfrm>
            <a:off x="1254122" y="1646778"/>
            <a:ext cx="9219501" cy="464266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0" name="组合 19">
            <a:extLst>
              <a:ext uri="{FF2B5EF4-FFF2-40B4-BE49-F238E27FC236}">
                <a16:creationId xmlns:a16="http://schemas.microsoft.com/office/drawing/2014/main" id="{869386A1-34A5-441E-88E9-3626DFF8540B}"/>
              </a:ext>
            </a:extLst>
          </p:cNvPr>
          <p:cNvGrpSpPr/>
          <p:nvPr/>
        </p:nvGrpSpPr>
        <p:grpSpPr>
          <a:xfrm>
            <a:off x="4993771" y="2642341"/>
            <a:ext cx="1740204" cy="698500"/>
            <a:chOff x="5320530" y="2450043"/>
            <a:chExt cx="1740204" cy="698500"/>
          </a:xfrm>
        </p:grpSpPr>
        <p:sp>
          <p:nvSpPr>
            <p:cNvPr id="21" name="箭头: 右 20">
              <a:extLst>
                <a:ext uri="{FF2B5EF4-FFF2-40B4-BE49-F238E27FC236}">
                  <a16:creationId xmlns:a16="http://schemas.microsoft.com/office/drawing/2014/main" id="{50F4FCCA-C880-46A5-A5C1-5B0299B9F50C}"/>
                </a:ext>
              </a:extLst>
            </p:cNvPr>
            <p:cNvSpPr/>
            <p:nvPr/>
          </p:nvSpPr>
          <p:spPr>
            <a:xfrm>
              <a:off x="5320530" y="2779211"/>
              <a:ext cx="1740204"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a:extLst>
                <a:ext uri="{FF2B5EF4-FFF2-40B4-BE49-F238E27FC236}">
                  <a16:creationId xmlns:a16="http://schemas.microsoft.com/office/drawing/2014/main" id="{9ACFD385-5D2C-4093-8A3D-C29DA02B5924}"/>
                </a:ext>
              </a:extLst>
            </p:cNvPr>
            <p:cNvSpPr txBox="1"/>
            <p:nvPr/>
          </p:nvSpPr>
          <p:spPr>
            <a:xfrm>
              <a:off x="5599720" y="2450043"/>
              <a:ext cx="110765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链路数据</a:t>
              </a:r>
            </a:p>
          </p:txBody>
        </p:sp>
      </p:grpSp>
      <p:grpSp>
        <p:nvGrpSpPr>
          <p:cNvPr id="23" name="组合 22">
            <a:extLst>
              <a:ext uri="{FF2B5EF4-FFF2-40B4-BE49-F238E27FC236}">
                <a16:creationId xmlns:a16="http://schemas.microsoft.com/office/drawing/2014/main" id="{1CD8B29C-A2DE-4D11-9BCE-E8D021D2F1C8}"/>
              </a:ext>
            </a:extLst>
          </p:cNvPr>
          <p:cNvGrpSpPr/>
          <p:nvPr/>
        </p:nvGrpSpPr>
        <p:grpSpPr>
          <a:xfrm>
            <a:off x="2798445" y="4134665"/>
            <a:ext cx="3129310" cy="854739"/>
            <a:chOff x="3036364" y="3961581"/>
            <a:chExt cx="3129310" cy="1182414"/>
          </a:xfrm>
        </p:grpSpPr>
        <p:sp>
          <p:nvSpPr>
            <p:cNvPr id="26" name="箭头: 右 25">
              <a:extLst>
                <a:ext uri="{FF2B5EF4-FFF2-40B4-BE49-F238E27FC236}">
                  <a16:creationId xmlns:a16="http://schemas.microsoft.com/office/drawing/2014/main" id="{B6525E75-60CB-4999-8675-6F9931A200A3}"/>
                </a:ext>
              </a:extLst>
            </p:cNvPr>
            <p:cNvSpPr/>
            <p:nvPr/>
          </p:nvSpPr>
          <p:spPr>
            <a:xfrm rot="5400000">
              <a:off x="2629823" y="4368122"/>
              <a:ext cx="1182414"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075D4D53-3C44-4B18-806C-CFD00352E200}"/>
                </a:ext>
              </a:extLst>
            </p:cNvPr>
            <p:cNvSpPr txBox="1"/>
            <p:nvPr/>
          </p:nvSpPr>
          <p:spPr>
            <a:xfrm>
              <a:off x="3405696" y="4279285"/>
              <a:ext cx="2759978" cy="510920"/>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位置数据</a:t>
              </a:r>
            </a:p>
          </p:txBody>
        </p:sp>
      </p:grpSp>
      <p:grpSp>
        <p:nvGrpSpPr>
          <p:cNvPr id="28" name="组合 27">
            <a:extLst>
              <a:ext uri="{FF2B5EF4-FFF2-40B4-BE49-F238E27FC236}">
                <a16:creationId xmlns:a16="http://schemas.microsoft.com/office/drawing/2014/main" id="{491F0404-4572-4A13-AA1D-E789436E7895}"/>
              </a:ext>
            </a:extLst>
          </p:cNvPr>
          <p:cNvGrpSpPr/>
          <p:nvPr/>
        </p:nvGrpSpPr>
        <p:grpSpPr>
          <a:xfrm>
            <a:off x="7316006" y="4135249"/>
            <a:ext cx="2759978" cy="864841"/>
            <a:chOff x="7904416" y="3961580"/>
            <a:chExt cx="2759978" cy="1182415"/>
          </a:xfrm>
        </p:grpSpPr>
        <p:sp>
          <p:nvSpPr>
            <p:cNvPr id="29" name="箭头: 右 28">
              <a:extLst>
                <a:ext uri="{FF2B5EF4-FFF2-40B4-BE49-F238E27FC236}">
                  <a16:creationId xmlns:a16="http://schemas.microsoft.com/office/drawing/2014/main" id="{3E0F286B-AFF1-41BB-98B0-3A5672A138C0}"/>
                </a:ext>
              </a:extLst>
            </p:cNvPr>
            <p:cNvSpPr/>
            <p:nvPr/>
          </p:nvSpPr>
          <p:spPr>
            <a:xfrm rot="5400000">
              <a:off x="8593742" y="4368122"/>
              <a:ext cx="1182415" cy="3693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6A2FA3A8-B7D5-4B0B-AF35-7ED0828B1594}"/>
                </a:ext>
              </a:extLst>
            </p:cNvPr>
            <p:cNvSpPr txBox="1"/>
            <p:nvPr/>
          </p:nvSpPr>
          <p:spPr>
            <a:xfrm>
              <a:off x="7904416" y="4279286"/>
              <a:ext cx="2759978" cy="504953"/>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完整数据</a:t>
              </a:r>
            </a:p>
          </p:txBody>
        </p:sp>
      </p:grpSp>
      <p:grpSp>
        <p:nvGrpSpPr>
          <p:cNvPr id="31" name="组合 30">
            <a:extLst>
              <a:ext uri="{FF2B5EF4-FFF2-40B4-BE49-F238E27FC236}">
                <a16:creationId xmlns:a16="http://schemas.microsoft.com/office/drawing/2014/main" id="{10FD2929-7460-489B-9843-1DD69EA1EDEC}"/>
              </a:ext>
            </a:extLst>
          </p:cNvPr>
          <p:cNvGrpSpPr/>
          <p:nvPr/>
        </p:nvGrpSpPr>
        <p:grpSpPr>
          <a:xfrm>
            <a:off x="6915688" y="1902379"/>
            <a:ext cx="3360956" cy="2171142"/>
            <a:chOff x="7249253" y="1697881"/>
            <a:chExt cx="3360956" cy="2171142"/>
          </a:xfrm>
        </p:grpSpPr>
        <p:sp>
          <p:nvSpPr>
            <p:cNvPr id="32" name="文本框 31">
              <a:extLst>
                <a:ext uri="{FF2B5EF4-FFF2-40B4-BE49-F238E27FC236}">
                  <a16:creationId xmlns:a16="http://schemas.microsoft.com/office/drawing/2014/main" id="{CA6E8A6E-9EF6-4D41-9C34-2CA2C7612570}"/>
                </a:ext>
              </a:extLst>
            </p:cNvPr>
            <p:cNvSpPr txBox="1"/>
            <p:nvPr/>
          </p:nvSpPr>
          <p:spPr>
            <a:xfrm>
              <a:off x="7448911" y="1697881"/>
              <a:ext cx="3161298" cy="369332"/>
            </a:xfrm>
            <a:prstGeom prst="rect">
              <a:avLst/>
            </a:prstGeom>
            <a:noFill/>
            <a:ln>
              <a:noFill/>
            </a:ln>
          </p:spPr>
          <p:txBody>
            <a:bodyPr wrap="square" rtlCol="0">
              <a:spAutoFit/>
            </a:bodyPr>
            <a:lstStyle/>
            <a:p>
              <a:pPr algn="ctr"/>
              <a:r>
                <a:rPr lang="zh-CN" altLang="en-US" b="1" dirty="0">
                  <a:latin typeface="Times New Roman" panose="02020603050405020304" pitchFamily="18" charset="0"/>
                  <a:ea typeface="宋体" panose="02010600030101010101" pitchFamily="2" charset="-122"/>
                  <a:cs typeface="Times New Roman" panose="02020603050405020304" pitchFamily="18" charset="0"/>
                </a:rPr>
                <a:t>网络仿真实验</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(Ns3-simulator)</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矩形 32">
              <a:extLst>
                <a:ext uri="{FF2B5EF4-FFF2-40B4-BE49-F238E27FC236}">
                  <a16:creationId xmlns:a16="http://schemas.microsoft.com/office/drawing/2014/main" id="{D3929402-6470-4C0B-BCBA-8A6B1A7517F1}"/>
                </a:ext>
              </a:extLst>
            </p:cNvPr>
            <p:cNvSpPr/>
            <p:nvPr/>
          </p:nvSpPr>
          <p:spPr>
            <a:xfrm>
              <a:off x="7249253" y="2094768"/>
              <a:ext cx="3267978" cy="17742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F16137F0-7F05-47F1-AE59-95AB1846068C}"/>
                </a:ext>
              </a:extLst>
            </p:cNvPr>
            <p:cNvSpPr txBox="1"/>
            <p:nvPr/>
          </p:nvSpPr>
          <p:spPr>
            <a:xfrm>
              <a:off x="7342231" y="2223697"/>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卫星轨迹预测</a:t>
              </a:r>
            </a:p>
          </p:txBody>
        </p:sp>
        <p:sp>
          <p:nvSpPr>
            <p:cNvPr id="35" name="文本框 34">
              <a:extLst>
                <a:ext uri="{FF2B5EF4-FFF2-40B4-BE49-F238E27FC236}">
                  <a16:creationId xmlns:a16="http://schemas.microsoft.com/office/drawing/2014/main" id="{EFB6A29C-5990-414E-BD47-159C617457F6}"/>
                </a:ext>
              </a:extLst>
            </p:cNvPr>
            <p:cNvSpPr txBox="1"/>
            <p:nvPr/>
          </p:nvSpPr>
          <p:spPr>
            <a:xfrm>
              <a:off x="9461087" y="2223697"/>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安装链路类型</a:t>
              </a:r>
            </a:p>
          </p:txBody>
        </p:sp>
        <p:sp>
          <p:nvSpPr>
            <p:cNvPr id="36" name="文本框 35">
              <a:extLst>
                <a:ext uri="{FF2B5EF4-FFF2-40B4-BE49-F238E27FC236}">
                  <a16:creationId xmlns:a16="http://schemas.microsoft.com/office/drawing/2014/main" id="{6420F1A1-746A-4BBC-9507-F5E33AA352FF}"/>
                </a:ext>
              </a:extLst>
            </p:cNvPr>
            <p:cNvSpPr txBox="1"/>
            <p:nvPr/>
          </p:nvSpPr>
          <p:spPr>
            <a:xfrm>
              <a:off x="8420183" y="2223697"/>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通信节点创立</a:t>
              </a:r>
            </a:p>
          </p:txBody>
        </p:sp>
        <p:sp>
          <p:nvSpPr>
            <p:cNvPr id="37" name="文本框 36">
              <a:extLst>
                <a:ext uri="{FF2B5EF4-FFF2-40B4-BE49-F238E27FC236}">
                  <a16:creationId xmlns:a16="http://schemas.microsoft.com/office/drawing/2014/main" id="{67370CA0-FC89-41E8-8506-491D2C4C1E02}"/>
                </a:ext>
              </a:extLst>
            </p:cNvPr>
            <p:cNvSpPr txBox="1"/>
            <p:nvPr/>
          </p:nvSpPr>
          <p:spPr>
            <a:xfrm>
              <a:off x="7340322" y="3042380"/>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通信协议仿真</a:t>
              </a:r>
            </a:p>
          </p:txBody>
        </p:sp>
        <p:sp>
          <p:nvSpPr>
            <p:cNvPr id="38" name="文本框 37">
              <a:extLst>
                <a:ext uri="{FF2B5EF4-FFF2-40B4-BE49-F238E27FC236}">
                  <a16:creationId xmlns:a16="http://schemas.microsoft.com/office/drawing/2014/main" id="{3D8BC38A-E346-443C-B948-51DE670813AB}"/>
                </a:ext>
              </a:extLst>
            </p:cNvPr>
            <p:cNvSpPr txBox="1"/>
            <p:nvPr/>
          </p:nvSpPr>
          <p:spPr>
            <a:xfrm>
              <a:off x="9464258" y="3042380"/>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应用程序安装</a:t>
              </a:r>
            </a:p>
          </p:txBody>
        </p:sp>
        <p:sp>
          <p:nvSpPr>
            <p:cNvPr id="39" name="文本框 38">
              <a:extLst>
                <a:ext uri="{FF2B5EF4-FFF2-40B4-BE49-F238E27FC236}">
                  <a16:creationId xmlns:a16="http://schemas.microsoft.com/office/drawing/2014/main" id="{BD44C253-DDE8-47AE-93C0-73A361142AA7}"/>
                </a:ext>
              </a:extLst>
            </p:cNvPr>
            <p:cNvSpPr txBox="1"/>
            <p:nvPr/>
          </p:nvSpPr>
          <p:spPr>
            <a:xfrm>
              <a:off x="8418274" y="3042380"/>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生成网络接口</a:t>
              </a:r>
            </a:p>
          </p:txBody>
        </p:sp>
      </p:grpSp>
      <p:grpSp>
        <p:nvGrpSpPr>
          <p:cNvPr id="40" name="组合 39">
            <a:extLst>
              <a:ext uri="{FF2B5EF4-FFF2-40B4-BE49-F238E27FC236}">
                <a16:creationId xmlns:a16="http://schemas.microsoft.com/office/drawing/2014/main" id="{ECC21572-F598-4231-9B6A-CB0CD305C873}"/>
              </a:ext>
            </a:extLst>
          </p:cNvPr>
          <p:cNvGrpSpPr/>
          <p:nvPr/>
        </p:nvGrpSpPr>
        <p:grpSpPr>
          <a:xfrm>
            <a:off x="1563097" y="5022595"/>
            <a:ext cx="8382268" cy="1159962"/>
            <a:chOff x="1864592" y="5143995"/>
            <a:chExt cx="8382268" cy="1159962"/>
          </a:xfrm>
        </p:grpSpPr>
        <p:sp>
          <p:nvSpPr>
            <p:cNvPr id="41" name="文本框 40">
              <a:extLst>
                <a:ext uri="{FF2B5EF4-FFF2-40B4-BE49-F238E27FC236}">
                  <a16:creationId xmlns:a16="http://schemas.microsoft.com/office/drawing/2014/main" id="{A27F2792-FE12-4C44-BA03-F070E092AE03}"/>
                </a:ext>
              </a:extLst>
            </p:cNvPr>
            <p:cNvSpPr txBox="1"/>
            <p:nvPr/>
          </p:nvSpPr>
          <p:spPr>
            <a:xfrm>
              <a:off x="5217660" y="5934625"/>
              <a:ext cx="2094172" cy="369332"/>
            </a:xfrm>
            <a:prstGeom prst="rect">
              <a:avLst/>
            </a:prstGeom>
            <a:noFill/>
            <a:ln>
              <a:noFill/>
            </a:ln>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可视化模块</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Satviz</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矩形 42">
              <a:extLst>
                <a:ext uri="{FF2B5EF4-FFF2-40B4-BE49-F238E27FC236}">
                  <a16:creationId xmlns:a16="http://schemas.microsoft.com/office/drawing/2014/main" id="{F9110153-0FF4-457F-84F1-44464177F00E}"/>
                </a:ext>
              </a:extLst>
            </p:cNvPr>
            <p:cNvSpPr/>
            <p:nvPr/>
          </p:nvSpPr>
          <p:spPr>
            <a:xfrm>
              <a:off x="1864592" y="5143995"/>
              <a:ext cx="8382268" cy="7259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文本框 43">
              <a:extLst>
                <a:ext uri="{FF2B5EF4-FFF2-40B4-BE49-F238E27FC236}">
                  <a16:creationId xmlns:a16="http://schemas.microsoft.com/office/drawing/2014/main" id="{246317A9-825B-4067-A4F6-DD0477AA8F32}"/>
                </a:ext>
              </a:extLst>
            </p:cNvPr>
            <p:cNvSpPr txBox="1"/>
            <p:nvPr/>
          </p:nvSpPr>
          <p:spPr>
            <a:xfrm>
              <a:off x="2038106" y="5315995"/>
              <a:ext cx="1789497" cy="369332"/>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卫星轨迹可视化</a:t>
              </a:r>
            </a:p>
          </p:txBody>
        </p:sp>
        <p:sp>
          <p:nvSpPr>
            <p:cNvPr id="45" name="文本框 44">
              <a:extLst>
                <a:ext uri="{FF2B5EF4-FFF2-40B4-BE49-F238E27FC236}">
                  <a16:creationId xmlns:a16="http://schemas.microsoft.com/office/drawing/2014/main" id="{1D97E8EC-D944-4852-9DC0-BF8EFB7C28BB}"/>
                </a:ext>
              </a:extLst>
            </p:cNvPr>
            <p:cNvSpPr txBox="1"/>
            <p:nvPr/>
          </p:nvSpPr>
          <p:spPr>
            <a:xfrm>
              <a:off x="4001117" y="5322448"/>
              <a:ext cx="1789497" cy="369332"/>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地面基站可视化</a:t>
              </a:r>
            </a:p>
          </p:txBody>
        </p:sp>
        <p:sp>
          <p:nvSpPr>
            <p:cNvPr id="46" name="文本框 45">
              <a:extLst>
                <a:ext uri="{FF2B5EF4-FFF2-40B4-BE49-F238E27FC236}">
                  <a16:creationId xmlns:a16="http://schemas.microsoft.com/office/drawing/2014/main" id="{E18941DB-0A62-47BD-BECD-881ED6EDC0B3}"/>
                </a:ext>
              </a:extLst>
            </p:cNvPr>
            <p:cNvSpPr txBox="1"/>
            <p:nvPr/>
          </p:nvSpPr>
          <p:spPr>
            <a:xfrm>
              <a:off x="5964128" y="5322448"/>
              <a:ext cx="1789497" cy="369332"/>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通信链路可视化</a:t>
              </a:r>
            </a:p>
          </p:txBody>
        </p:sp>
        <p:sp>
          <p:nvSpPr>
            <p:cNvPr id="47" name="文本框 46">
              <a:extLst>
                <a:ext uri="{FF2B5EF4-FFF2-40B4-BE49-F238E27FC236}">
                  <a16:creationId xmlns:a16="http://schemas.microsoft.com/office/drawing/2014/main" id="{C83C94D3-1A1D-4438-B17D-E02AD47CDF4D}"/>
                </a:ext>
              </a:extLst>
            </p:cNvPr>
            <p:cNvSpPr txBox="1"/>
            <p:nvPr/>
          </p:nvSpPr>
          <p:spPr>
            <a:xfrm>
              <a:off x="8012122" y="5322448"/>
              <a:ext cx="1789497" cy="369332"/>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信道信息可视化</a:t>
              </a:r>
            </a:p>
          </p:txBody>
        </p:sp>
      </p:grpSp>
      <p:grpSp>
        <p:nvGrpSpPr>
          <p:cNvPr id="48" name="组合 47">
            <a:extLst>
              <a:ext uri="{FF2B5EF4-FFF2-40B4-BE49-F238E27FC236}">
                <a16:creationId xmlns:a16="http://schemas.microsoft.com/office/drawing/2014/main" id="{DFFBE799-6E7C-45C7-BD90-64B6D45E65E1}"/>
              </a:ext>
            </a:extLst>
          </p:cNvPr>
          <p:cNvGrpSpPr/>
          <p:nvPr/>
        </p:nvGrpSpPr>
        <p:grpSpPr>
          <a:xfrm>
            <a:off x="1544639" y="1795344"/>
            <a:ext cx="3267419" cy="2260891"/>
            <a:chOff x="1864592" y="1608132"/>
            <a:chExt cx="3267419" cy="2260891"/>
          </a:xfrm>
        </p:grpSpPr>
        <p:sp>
          <p:nvSpPr>
            <p:cNvPr id="49" name="文本框 48">
              <a:extLst>
                <a:ext uri="{FF2B5EF4-FFF2-40B4-BE49-F238E27FC236}">
                  <a16:creationId xmlns:a16="http://schemas.microsoft.com/office/drawing/2014/main" id="{9958A11C-1041-4CF8-A042-15685521BF29}"/>
                </a:ext>
              </a:extLst>
            </p:cNvPr>
            <p:cNvSpPr txBox="1"/>
            <p:nvPr/>
          </p:nvSpPr>
          <p:spPr>
            <a:xfrm>
              <a:off x="2321186" y="1608132"/>
              <a:ext cx="2473960" cy="369332"/>
            </a:xfrm>
            <a:prstGeom prst="rect">
              <a:avLst/>
            </a:prstGeom>
            <a:noFill/>
            <a:ln>
              <a:noFill/>
            </a:ln>
          </p:spPr>
          <p:txBody>
            <a:bodyPr wrap="square" rtlCol="0">
              <a:spAutoFit/>
            </a:bodyPr>
            <a:lstStyle/>
            <a:p>
              <a:pPr algn="ctr"/>
              <a:r>
                <a:rPr lang="zh-CN" altLang="en-US" b="1" dirty="0">
                  <a:latin typeface="Times New Roman" panose="02020603050405020304" pitchFamily="18" charset="0"/>
                  <a:ea typeface="宋体" panose="02010600030101010101" pitchFamily="2" charset="-122"/>
                  <a:cs typeface="Times New Roman" panose="02020603050405020304" pitchFamily="18" charset="0"/>
                </a:rPr>
                <a:t>基础数据生成</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Satgen</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矩形 49">
              <a:extLst>
                <a:ext uri="{FF2B5EF4-FFF2-40B4-BE49-F238E27FC236}">
                  <a16:creationId xmlns:a16="http://schemas.microsoft.com/office/drawing/2014/main" id="{304EC1B8-30B7-47C6-8C5A-EE1735E18C8A}"/>
                </a:ext>
              </a:extLst>
            </p:cNvPr>
            <p:cNvSpPr/>
            <p:nvPr/>
          </p:nvSpPr>
          <p:spPr>
            <a:xfrm>
              <a:off x="1864592" y="2094768"/>
              <a:ext cx="3267419" cy="17742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文本框 50">
              <a:extLst>
                <a:ext uri="{FF2B5EF4-FFF2-40B4-BE49-F238E27FC236}">
                  <a16:creationId xmlns:a16="http://schemas.microsoft.com/office/drawing/2014/main" id="{C1D7269C-C3E0-4CBC-9EFD-D4ABDFE987AF}"/>
                </a:ext>
              </a:extLst>
            </p:cNvPr>
            <p:cNvSpPr txBox="1"/>
            <p:nvPr/>
          </p:nvSpPr>
          <p:spPr>
            <a:xfrm>
              <a:off x="1947096" y="2237777"/>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地面基站数据</a:t>
              </a:r>
            </a:p>
          </p:txBody>
        </p:sp>
        <p:sp>
          <p:nvSpPr>
            <p:cNvPr id="52" name="文本框 51">
              <a:extLst>
                <a:ext uri="{FF2B5EF4-FFF2-40B4-BE49-F238E27FC236}">
                  <a16:creationId xmlns:a16="http://schemas.microsoft.com/office/drawing/2014/main" id="{FFC09047-174F-4EDF-B41D-F7F4C8B174D6}"/>
                </a:ext>
              </a:extLst>
            </p:cNvPr>
            <p:cNvSpPr txBox="1"/>
            <p:nvPr/>
          </p:nvSpPr>
          <p:spPr>
            <a:xfrm>
              <a:off x="4046654" y="2237777"/>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星地链路数据</a:t>
              </a:r>
            </a:p>
          </p:txBody>
        </p:sp>
        <p:sp>
          <p:nvSpPr>
            <p:cNvPr id="53" name="文本框 52">
              <a:extLst>
                <a:ext uri="{FF2B5EF4-FFF2-40B4-BE49-F238E27FC236}">
                  <a16:creationId xmlns:a16="http://schemas.microsoft.com/office/drawing/2014/main" id="{AEB66ED6-87EE-473F-BEA3-D0EBE257153D}"/>
                </a:ext>
              </a:extLst>
            </p:cNvPr>
            <p:cNvSpPr txBox="1"/>
            <p:nvPr/>
          </p:nvSpPr>
          <p:spPr>
            <a:xfrm>
              <a:off x="1947096" y="3014561"/>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卫星轨道数据</a:t>
              </a:r>
            </a:p>
          </p:txBody>
        </p:sp>
        <p:sp>
          <p:nvSpPr>
            <p:cNvPr id="54" name="文本框 53">
              <a:extLst>
                <a:ext uri="{FF2B5EF4-FFF2-40B4-BE49-F238E27FC236}">
                  <a16:creationId xmlns:a16="http://schemas.microsoft.com/office/drawing/2014/main" id="{C752B506-11B7-46A1-B5E5-54F44A0001B9}"/>
                </a:ext>
              </a:extLst>
            </p:cNvPr>
            <p:cNvSpPr txBox="1"/>
            <p:nvPr/>
          </p:nvSpPr>
          <p:spPr>
            <a:xfrm>
              <a:off x="4046654" y="3014561"/>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星间链路数据</a:t>
              </a:r>
            </a:p>
          </p:txBody>
        </p:sp>
        <p:sp>
          <p:nvSpPr>
            <p:cNvPr id="55" name="文本框 54">
              <a:extLst>
                <a:ext uri="{FF2B5EF4-FFF2-40B4-BE49-F238E27FC236}">
                  <a16:creationId xmlns:a16="http://schemas.microsoft.com/office/drawing/2014/main" id="{90A414D3-F6A8-455B-86C3-271DAEFA7983}"/>
                </a:ext>
              </a:extLst>
            </p:cNvPr>
            <p:cNvSpPr txBox="1"/>
            <p:nvPr/>
          </p:nvSpPr>
          <p:spPr>
            <a:xfrm>
              <a:off x="3018480" y="2237777"/>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系统参数设置</a:t>
              </a:r>
            </a:p>
          </p:txBody>
        </p:sp>
        <p:sp>
          <p:nvSpPr>
            <p:cNvPr id="56" name="文本框 55">
              <a:extLst>
                <a:ext uri="{FF2B5EF4-FFF2-40B4-BE49-F238E27FC236}">
                  <a16:creationId xmlns:a16="http://schemas.microsoft.com/office/drawing/2014/main" id="{9B84F092-1077-44DB-A77E-9513473AB514}"/>
                </a:ext>
              </a:extLst>
            </p:cNvPr>
            <p:cNvSpPr txBox="1"/>
            <p:nvPr/>
          </p:nvSpPr>
          <p:spPr>
            <a:xfrm>
              <a:off x="3018480" y="3014561"/>
              <a:ext cx="977194" cy="646331"/>
            </a:xfrm>
            <a:prstGeom prst="rect">
              <a:avLst/>
            </a:prstGeom>
            <a:noFill/>
            <a:ln>
              <a:solidFill>
                <a:schemeClr val="tx1"/>
              </a:solidFill>
            </a:ln>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路由状态决策</a:t>
              </a:r>
            </a:p>
          </p:txBody>
        </p:sp>
      </p:grpSp>
    </p:spTree>
    <p:custDataLst>
      <p:tags r:id="rId1"/>
    </p:custDataLst>
    <p:extLst>
      <p:ext uri="{BB962C8B-B14F-4D97-AF65-F5344CB8AC3E}">
        <p14:creationId xmlns:p14="http://schemas.microsoft.com/office/powerpoint/2010/main" val="4026519825"/>
      </p:ext>
    </p:extLst>
  </p:cSld>
  <p:clrMapOvr>
    <a:masterClrMapping/>
  </p:clrMapOvr>
  <p:transition advTm="58902"/>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03</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79" y="178122"/>
            <a:ext cx="1627370"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代码解析</a:t>
            </a:r>
          </a:p>
        </p:txBody>
      </p:sp>
      <p:sp>
        <p:nvSpPr>
          <p:cNvPr id="17" name="灯片编号占位符 14">
            <a:extLst>
              <a:ext uri="{FF2B5EF4-FFF2-40B4-BE49-F238E27FC236}">
                <a16:creationId xmlns:a16="http://schemas.microsoft.com/office/drawing/2014/main" id="{D88DEC3D-71B8-6068-3BAE-F31281B64DCE}"/>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21</a:t>
            </a:r>
            <a:endParaRPr lang="zh-CN" altLang="en-US" sz="1400" b="1" dirty="0">
              <a:solidFill>
                <a:schemeClr val="tx1"/>
              </a:solidFill>
            </a:endParaRPr>
          </a:p>
        </p:txBody>
      </p:sp>
      <p:sp>
        <p:nvSpPr>
          <p:cNvPr id="57" name="文本框 56">
            <a:extLst>
              <a:ext uri="{FF2B5EF4-FFF2-40B4-BE49-F238E27FC236}">
                <a16:creationId xmlns:a16="http://schemas.microsoft.com/office/drawing/2014/main" id="{B1CC8094-ACB5-4D32-8A8F-73DC909E4B3C}"/>
              </a:ext>
            </a:extLst>
          </p:cNvPr>
          <p:cNvSpPr txBox="1"/>
          <p:nvPr/>
        </p:nvSpPr>
        <p:spPr>
          <a:xfrm>
            <a:off x="687209" y="1018044"/>
            <a:ext cx="3106578" cy="400110"/>
          </a:xfrm>
          <a:prstGeom prst="rect">
            <a:avLst/>
          </a:prstGeom>
          <a:noFill/>
          <a:ln>
            <a:noFill/>
          </a:ln>
        </p:spPr>
        <p:txBody>
          <a:bodyPr wrap="square" rtlCol="0">
            <a:spAutoFit/>
          </a:bodyPr>
          <a:lstStyle/>
          <a:p>
            <a:pPr algn="ctr"/>
            <a:r>
              <a:rPr lang="zh-CN" altLang="en-US" sz="2000" b="1" dirty="0">
                <a:latin typeface="宋体" panose="02010600030101010101" pitchFamily="2" charset="-122"/>
                <a:ea typeface="宋体" panose="02010600030101010101" pitchFamily="2" charset="-122"/>
              </a:rPr>
              <a:t>基础数据生成</a:t>
            </a:r>
            <a:r>
              <a:rPr lang="en-US" altLang="zh-CN" sz="2000" b="1" dirty="0"/>
              <a:t>(</a:t>
            </a:r>
            <a:r>
              <a:rPr lang="en-US" altLang="zh-CN" sz="2000" b="1" dirty="0" err="1">
                <a:latin typeface="Times New Roman" panose="02020603050405020304" pitchFamily="18" charset="0"/>
                <a:cs typeface="Times New Roman" panose="02020603050405020304" pitchFamily="18" charset="0"/>
              </a:rPr>
              <a:t>Satgen</a:t>
            </a:r>
            <a:r>
              <a:rPr lang="en-US" altLang="zh-CN" sz="2000" b="1" dirty="0"/>
              <a:t>)</a:t>
            </a:r>
            <a:endParaRPr lang="zh-CN" altLang="en-US" sz="2000" b="1" dirty="0"/>
          </a:p>
        </p:txBody>
      </p:sp>
      <p:sp>
        <p:nvSpPr>
          <p:cNvPr id="58" name="文本框 57">
            <a:extLst>
              <a:ext uri="{FF2B5EF4-FFF2-40B4-BE49-F238E27FC236}">
                <a16:creationId xmlns:a16="http://schemas.microsoft.com/office/drawing/2014/main" id="{57D94441-282D-4FEE-A801-A45F81487A8F}"/>
              </a:ext>
            </a:extLst>
          </p:cNvPr>
          <p:cNvSpPr txBox="1"/>
          <p:nvPr/>
        </p:nvSpPr>
        <p:spPr>
          <a:xfrm>
            <a:off x="1305549" y="1717195"/>
            <a:ext cx="1565643" cy="369332"/>
          </a:xfrm>
          <a:prstGeom prst="rect">
            <a:avLst/>
          </a:prstGeom>
          <a:noFill/>
          <a:ln>
            <a:solidFill>
              <a:schemeClr val="tx1"/>
            </a:solidFill>
          </a:ln>
        </p:spPr>
        <p:txBody>
          <a:bodyPr wrap="square" rtlCol="0">
            <a:spAutoFit/>
          </a:bodyPr>
          <a:lstStyle/>
          <a:p>
            <a:r>
              <a:rPr lang="zh-CN" altLang="en-US" dirty="0">
                <a:latin typeface="宋体" panose="02010600030101010101" pitchFamily="2" charset="-122"/>
                <a:ea typeface="宋体" panose="02010600030101010101" pitchFamily="2" charset="-122"/>
              </a:rPr>
              <a:t>地面基站数据</a:t>
            </a:r>
          </a:p>
        </p:txBody>
      </p:sp>
      <p:sp>
        <p:nvSpPr>
          <p:cNvPr id="59" name="文本框 58">
            <a:extLst>
              <a:ext uri="{FF2B5EF4-FFF2-40B4-BE49-F238E27FC236}">
                <a16:creationId xmlns:a16="http://schemas.microsoft.com/office/drawing/2014/main" id="{226D54C4-D942-41EE-B9A5-E4BAC8C18B11}"/>
              </a:ext>
            </a:extLst>
          </p:cNvPr>
          <p:cNvSpPr txBox="1"/>
          <p:nvPr/>
        </p:nvSpPr>
        <p:spPr>
          <a:xfrm>
            <a:off x="1305549" y="3179725"/>
            <a:ext cx="1565643" cy="369332"/>
          </a:xfrm>
          <a:prstGeom prst="rect">
            <a:avLst/>
          </a:prstGeom>
          <a:noFill/>
          <a:ln>
            <a:solidFill>
              <a:schemeClr val="tx1"/>
            </a:solidFill>
          </a:ln>
        </p:spPr>
        <p:txBody>
          <a:bodyPr wrap="square" rtlCol="0">
            <a:spAutoFit/>
          </a:bodyPr>
          <a:lstStyle/>
          <a:p>
            <a:r>
              <a:rPr lang="zh-CN" altLang="en-US" dirty="0">
                <a:latin typeface="宋体" panose="02010600030101010101" pitchFamily="2" charset="-122"/>
                <a:ea typeface="宋体" panose="02010600030101010101" pitchFamily="2" charset="-122"/>
              </a:rPr>
              <a:t>星地链路数据</a:t>
            </a:r>
          </a:p>
        </p:txBody>
      </p:sp>
      <p:sp>
        <p:nvSpPr>
          <p:cNvPr id="60" name="文本框 59">
            <a:extLst>
              <a:ext uri="{FF2B5EF4-FFF2-40B4-BE49-F238E27FC236}">
                <a16:creationId xmlns:a16="http://schemas.microsoft.com/office/drawing/2014/main" id="{CCBF0178-FB03-4125-996B-F86BB3A1BB0D}"/>
              </a:ext>
            </a:extLst>
          </p:cNvPr>
          <p:cNvSpPr txBox="1"/>
          <p:nvPr/>
        </p:nvSpPr>
        <p:spPr>
          <a:xfrm>
            <a:off x="1305549" y="2494038"/>
            <a:ext cx="1565643" cy="369332"/>
          </a:xfrm>
          <a:prstGeom prst="rect">
            <a:avLst/>
          </a:prstGeom>
          <a:noFill/>
          <a:ln>
            <a:solidFill>
              <a:schemeClr val="tx1"/>
            </a:solidFill>
          </a:ln>
        </p:spPr>
        <p:txBody>
          <a:bodyPr wrap="square" rtlCol="0">
            <a:spAutoFit/>
          </a:bodyPr>
          <a:lstStyle/>
          <a:p>
            <a:r>
              <a:rPr lang="zh-CN" altLang="en-US" dirty="0">
                <a:latin typeface="宋体" panose="02010600030101010101" pitchFamily="2" charset="-122"/>
                <a:ea typeface="宋体" panose="02010600030101010101" pitchFamily="2" charset="-122"/>
              </a:rPr>
              <a:t>卫星轨道数据</a:t>
            </a:r>
          </a:p>
        </p:txBody>
      </p:sp>
      <p:sp>
        <p:nvSpPr>
          <p:cNvPr id="61" name="文本框 60">
            <a:extLst>
              <a:ext uri="{FF2B5EF4-FFF2-40B4-BE49-F238E27FC236}">
                <a16:creationId xmlns:a16="http://schemas.microsoft.com/office/drawing/2014/main" id="{80A0A071-62CE-446A-8B9F-09A461304CCC}"/>
              </a:ext>
            </a:extLst>
          </p:cNvPr>
          <p:cNvSpPr txBox="1"/>
          <p:nvPr/>
        </p:nvSpPr>
        <p:spPr>
          <a:xfrm>
            <a:off x="1305549" y="3878785"/>
            <a:ext cx="1565643" cy="369332"/>
          </a:xfrm>
          <a:prstGeom prst="rect">
            <a:avLst/>
          </a:prstGeom>
          <a:noFill/>
          <a:ln>
            <a:solidFill>
              <a:schemeClr val="tx1"/>
            </a:solidFill>
          </a:ln>
        </p:spPr>
        <p:txBody>
          <a:bodyPr wrap="square" rtlCol="0">
            <a:spAutoFit/>
          </a:bodyPr>
          <a:lstStyle/>
          <a:p>
            <a:r>
              <a:rPr lang="zh-CN" altLang="en-US" dirty="0">
                <a:latin typeface="宋体" panose="02010600030101010101" pitchFamily="2" charset="-122"/>
                <a:ea typeface="宋体" panose="02010600030101010101" pitchFamily="2" charset="-122"/>
              </a:rPr>
              <a:t>星间链路数据</a:t>
            </a:r>
          </a:p>
        </p:txBody>
      </p:sp>
      <p:sp>
        <p:nvSpPr>
          <p:cNvPr id="62" name="文本框 61">
            <a:extLst>
              <a:ext uri="{FF2B5EF4-FFF2-40B4-BE49-F238E27FC236}">
                <a16:creationId xmlns:a16="http://schemas.microsoft.com/office/drawing/2014/main" id="{BD909CC3-21A0-414C-A8E6-A15900A5E2A5}"/>
              </a:ext>
            </a:extLst>
          </p:cNvPr>
          <p:cNvSpPr txBox="1"/>
          <p:nvPr/>
        </p:nvSpPr>
        <p:spPr>
          <a:xfrm>
            <a:off x="1305548" y="5381972"/>
            <a:ext cx="1565643" cy="369332"/>
          </a:xfrm>
          <a:prstGeom prst="rect">
            <a:avLst/>
          </a:prstGeom>
          <a:noFill/>
          <a:ln>
            <a:solidFill>
              <a:schemeClr val="tx1"/>
            </a:solidFill>
          </a:ln>
        </p:spPr>
        <p:txBody>
          <a:bodyPr wrap="square" rtlCol="0">
            <a:spAutoFit/>
          </a:bodyPr>
          <a:lstStyle/>
          <a:p>
            <a:r>
              <a:rPr lang="zh-CN" altLang="en-US" dirty="0">
                <a:latin typeface="宋体" panose="02010600030101010101" pitchFamily="2" charset="-122"/>
                <a:ea typeface="宋体" panose="02010600030101010101" pitchFamily="2" charset="-122"/>
              </a:rPr>
              <a:t>系统参数设置</a:t>
            </a:r>
          </a:p>
        </p:txBody>
      </p:sp>
      <p:sp>
        <p:nvSpPr>
          <p:cNvPr id="63" name="文本框 62">
            <a:extLst>
              <a:ext uri="{FF2B5EF4-FFF2-40B4-BE49-F238E27FC236}">
                <a16:creationId xmlns:a16="http://schemas.microsoft.com/office/drawing/2014/main" id="{D16F48D1-E52F-480A-9E23-2FE9B87443BD}"/>
              </a:ext>
            </a:extLst>
          </p:cNvPr>
          <p:cNvSpPr txBox="1"/>
          <p:nvPr/>
        </p:nvSpPr>
        <p:spPr>
          <a:xfrm>
            <a:off x="1305548" y="4605129"/>
            <a:ext cx="1565643" cy="369332"/>
          </a:xfrm>
          <a:prstGeom prst="rect">
            <a:avLst/>
          </a:prstGeom>
          <a:noFill/>
          <a:ln>
            <a:solidFill>
              <a:schemeClr val="tx1"/>
            </a:solidFill>
          </a:ln>
        </p:spPr>
        <p:txBody>
          <a:bodyPr wrap="square" rtlCol="0">
            <a:spAutoFit/>
          </a:bodyPr>
          <a:lstStyle/>
          <a:p>
            <a:r>
              <a:rPr lang="zh-CN" altLang="en-US" dirty="0">
                <a:latin typeface="宋体" panose="02010600030101010101" pitchFamily="2" charset="-122"/>
                <a:ea typeface="宋体" panose="02010600030101010101" pitchFamily="2" charset="-122"/>
              </a:rPr>
              <a:t>路由状态决策</a:t>
            </a:r>
          </a:p>
        </p:txBody>
      </p:sp>
      <p:sp>
        <p:nvSpPr>
          <p:cNvPr id="64" name="文本框 63">
            <a:extLst>
              <a:ext uri="{FF2B5EF4-FFF2-40B4-BE49-F238E27FC236}">
                <a16:creationId xmlns:a16="http://schemas.microsoft.com/office/drawing/2014/main" id="{6578A5C6-1894-46C6-A925-D5959B758526}"/>
              </a:ext>
            </a:extLst>
          </p:cNvPr>
          <p:cNvSpPr txBox="1"/>
          <p:nvPr/>
        </p:nvSpPr>
        <p:spPr>
          <a:xfrm>
            <a:off x="3611123" y="1567111"/>
            <a:ext cx="698500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地面基站选取了全球大型城市的地理位置，从文本文件读入程序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具有两种格式：基础版和扩充版（附带位置信息）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文本框 64">
            <a:extLst>
              <a:ext uri="{FF2B5EF4-FFF2-40B4-BE49-F238E27FC236}">
                <a16:creationId xmlns:a16="http://schemas.microsoft.com/office/drawing/2014/main" id="{8107A7C3-169A-430A-8A80-85C8FC766224}"/>
              </a:ext>
            </a:extLst>
          </p:cNvPr>
          <p:cNvSpPr txBox="1"/>
          <p:nvPr/>
        </p:nvSpPr>
        <p:spPr>
          <a:xfrm>
            <a:off x="3566673" y="2374618"/>
            <a:ext cx="698500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卫星轨道数据从</a:t>
            </a:r>
            <a:r>
              <a:rPr lang="en-US" altLang="zh-CN" dirty="0">
                <a:latin typeface="Times New Roman" panose="02020603050405020304" pitchFamily="18" charset="0"/>
                <a:ea typeface="宋体" panose="02010600030101010101" pitchFamily="2" charset="-122"/>
                <a:cs typeface="Times New Roman" panose="02020603050405020304" pitchFamily="18" charset="0"/>
              </a:rPr>
              <a:t>FCC</a:t>
            </a:r>
            <a:r>
              <a:rPr lang="zh-CN" altLang="en-US" dirty="0">
                <a:latin typeface="Times New Roman" panose="02020603050405020304" pitchFamily="18" charset="0"/>
                <a:ea typeface="宋体" panose="02010600030101010101" pitchFamily="2" charset="-122"/>
                <a:cs typeface="Times New Roman" panose="02020603050405020304" pitchFamily="18" charset="0"/>
              </a:rPr>
              <a:t>或</a:t>
            </a:r>
            <a:r>
              <a:rPr lang="en-US" altLang="zh-CN" dirty="0">
                <a:latin typeface="Times New Roman" panose="02020603050405020304" pitchFamily="18" charset="0"/>
                <a:ea typeface="宋体" panose="02010600030101010101" pitchFamily="2" charset="-122"/>
                <a:cs typeface="Times New Roman" panose="02020603050405020304" pitchFamily="18" charset="0"/>
              </a:rPr>
              <a:t>ITU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获取的开普勒轨道元素生成</a:t>
            </a:r>
            <a:r>
              <a:rPr lang="en-US" altLang="zh-CN" dirty="0">
                <a:latin typeface="Times New Roman" panose="02020603050405020304" pitchFamily="18" charset="0"/>
                <a:ea typeface="宋体" panose="02010600030101010101" pitchFamily="2" charset="-122"/>
                <a:cs typeface="Times New Roman" panose="02020603050405020304" pitchFamily="18" charset="0"/>
              </a:rPr>
              <a:t>TLE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，从文本文件读入程序</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文本框 65">
            <a:extLst>
              <a:ext uri="{FF2B5EF4-FFF2-40B4-BE49-F238E27FC236}">
                <a16:creationId xmlns:a16="http://schemas.microsoft.com/office/drawing/2014/main" id="{F87229B3-5DA1-43DB-A27D-B06824C46A98}"/>
              </a:ext>
            </a:extLst>
          </p:cNvPr>
          <p:cNvSpPr txBox="1"/>
          <p:nvPr/>
        </p:nvSpPr>
        <p:spPr>
          <a:xfrm>
            <a:off x="3566673" y="3182126"/>
            <a:ext cx="71755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星地链路的数据格式为发端和收端的编号和最大聚合带宽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文本框 66">
            <a:extLst>
              <a:ext uri="{FF2B5EF4-FFF2-40B4-BE49-F238E27FC236}">
                <a16:creationId xmlns:a16="http://schemas.microsoft.com/office/drawing/2014/main" id="{3DCFB59C-B7BF-49D2-BEF2-D54225BB9817}"/>
              </a:ext>
            </a:extLst>
          </p:cNvPr>
          <p:cNvSpPr txBox="1"/>
          <p:nvPr/>
        </p:nvSpPr>
        <p:spPr>
          <a:xfrm>
            <a:off x="3611123" y="3863045"/>
            <a:ext cx="69850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星间链路的数据格式为发端和收端的编号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文本框 67">
            <a:extLst>
              <a:ext uri="{FF2B5EF4-FFF2-40B4-BE49-F238E27FC236}">
                <a16:creationId xmlns:a16="http://schemas.microsoft.com/office/drawing/2014/main" id="{F8E62C8B-A868-4A8F-A205-2B55CF1B3025}"/>
              </a:ext>
            </a:extLst>
          </p:cNvPr>
          <p:cNvSpPr txBox="1"/>
          <p:nvPr/>
        </p:nvSpPr>
        <p:spPr>
          <a:xfrm>
            <a:off x="3566673" y="4545761"/>
            <a:ext cx="6985000" cy="64633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当前数据包的位置，目的，下一跳的编号，出站接口编号，入站接口编号</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文本框 68">
            <a:extLst>
              <a:ext uri="{FF2B5EF4-FFF2-40B4-BE49-F238E27FC236}">
                <a16:creationId xmlns:a16="http://schemas.microsoft.com/office/drawing/2014/main" id="{A5153185-6049-4CE8-BD0A-702FDB644FF8}"/>
              </a:ext>
            </a:extLst>
          </p:cNvPr>
          <p:cNvSpPr txBox="1"/>
          <p:nvPr/>
        </p:nvSpPr>
        <p:spPr>
          <a:xfrm>
            <a:off x="3566673" y="5379348"/>
            <a:ext cx="69850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最大星地链路长度和最大星间链路长度</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467731008"/>
      </p:ext>
    </p:extLst>
  </p:cSld>
  <p:clrMapOvr>
    <a:masterClrMapping/>
  </p:clrMapOvr>
  <p:transition advTm="5890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03</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79" y="178122"/>
            <a:ext cx="1627370"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代码解析</a:t>
            </a:r>
          </a:p>
        </p:txBody>
      </p:sp>
      <p:sp>
        <p:nvSpPr>
          <p:cNvPr id="17" name="灯片编号占位符 14">
            <a:extLst>
              <a:ext uri="{FF2B5EF4-FFF2-40B4-BE49-F238E27FC236}">
                <a16:creationId xmlns:a16="http://schemas.microsoft.com/office/drawing/2014/main" id="{D88DEC3D-71B8-6068-3BAE-F31281B64DCE}"/>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22</a:t>
            </a:r>
            <a:endParaRPr lang="zh-CN" altLang="en-US" sz="1400" b="1" dirty="0">
              <a:solidFill>
                <a:schemeClr val="tx1"/>
              </a:solidFill>
            </a:endParaRPr>
          </a:p>
        </p:txBody>
      </p:sp>
      <p:sp>
        <p:nvSpPr>
          <p:cNvPr id="26" name="文本框 25">
            <a:extLst>
              <a:ext uri="{FF2B5EF4-FFF2-40B4-BE49-F238E27FC236}">
                <a16:creationId xmlns:a16="http://schemas.microsoft.com/office/drawing/2014/main" id="{32106083-050C-4DCB-BAB0-958F61ADBFDE}"/>
              </a:ext>
            </a:extLst>
          </p:cNvPr>
          <p:cNvSpPr txBox="1"/>
          <p:nvPr/>
        </p:nvSpPr>
        <p:spPr>
          <a:xfrm>
            <a:off x="808534" y="1036094"/>
            <a:ext cx="3432725" cy="400110"/>
          </a:xfrm>
          <a:prstGeom prst="rect">
            <a:avLst/>
          </a:prstGeom>
          <a:noFill/>
          <a:ln>
            <a:noFill/>
          </a:ln>
        </p:spPr>
        <p:txBody>
          <a:bodyPr wrap="square" rtlCol="0">
            <a:spAutoFit/>
          </a:bodyPr>
          <a:lstStyle/>
          <a:p>
            <a:pPr algn="ctr"/>
            <a:r>
              <a:rPr lang="zh-CN" altLang="en-US" sz="2000" b="1" dirty="0">
                <a:latin typeface="宋体" panose="02010600030101010101" pitchFamily="2" charset="-122"/>
                <a:ea typeface="宋体" panose="02010600030101010101" pitchFamily="2" charset="-122"/>
              </a:rPr>
              <a:t>网络仿真实验</a:t>
            </a:r>
            <a:r>
              <a:rPr lang="en-US" altLang="zh-CN" sz="2000" b="1" dirty="0"/>
              <a:t>(</a:t>
            </a:r>
            <a:r>
              <a:rPr lang="en-US" altLang="zh-CN" sz="2000" b="1" dirty="0">
                <a:latin typeface="Times New Roman" panose="02020603050405020304" pitchFamily="18" charset="0"/>
                <a:cs typeface="Times New Roman" panose="02020603050405020304" pitchFamily="18" charset="0"/>
              </a:rPr>
              <a:t>Ns3-simulator</a:t>
            </a:r>
            <a:r>
              <a:rPr lang="en-US" altLang="zh-CN" sz="2000" b="1" dirty="0"/>
              <a:t>)</a:t>
            </a:r>
            <a:endParaRPr lang="zh-CN" altLang="en-US" sz="2000" b="1" dirty="0"/>
          </a:p>
        </p:txBody>
      </p:sp>
      <p:sp>
        <p:nvSpPr>
          <p:cNvPr id="27" name="文本框 26">
            <a:extLst>
              <a:ext uri="{FF2B5EF4-FFF2-40B4-BE49-F238E27FC236}">
                <a16:creationId xmlns:a16="http://schemas.microsoft.com/office/drawing/2014/main" id="{221D69E7-0523-404D-AEF3-338DBA5E23AB}"/>
              </a:ext>
            </a:extLst>
          </p:cNvPr>
          <p:cNvSpPr txBox="1"/>
          <p:nvPr/>
        </p:nvSpPr>
        <p:spPr>
          <a:xfrm>
            <a:off x="1272035" y="2197977"/>
            <a:ext cx="1565643" cy="369332"/>
          </a:xfrm>
          <a:prstGeom prst="rect">
            <a:avLst/>
          </a:prstGeom>
          <a:noFill/>
          <a:ln>
            <a:solidFill>
              <a:schemeClr val="tx1"/>
            </a:solidFill>
          </a:ln>
        </p:spPr>
        <p:txBody>
          <a:bodyPr wrap="square" rtlCol="0">
            <a:spAutoFit/>
          </a:bodyPr>
          <a:lstStyle/>
          <a:p>
            <a:r>
              <a:rPr lang="zh-CN" altLang="en-US" dirty="0"/>
              <a:t>卫星轨迹预测</a:t>
            </a:r>
          </a:p>
        </p:txBody>
      </p:sp>
      <p:sp>
        <p:nvSpPr>
          <p:cNvPr id="28" name="文本框 27">
            <a:extLst>
              <a:ext uri="{FF2B5EF4-FFF2-40B4-BE49-F238E27FC236}">
                <a16:creationId xmlns:a16="http://schemas.microsoft.com/office/drawing/2014/main" id="{540AA3D2-DD52-4B28-9017-90B55D989E1F}"/>
              </a:ext>
            </a:extLst>
          </p:cNvPr>
          <p:cNvSpPr txBox="1"/>
          <p:nvPr/>
        </p:nvSpPr>
        <p:spPr>
          <a:xfrm>
            <a:off x="1272035" y="3743819"/>
            <a:ext cx="1565643" cy="369332"/>
          </a:xfrm>
          <a:prstGeom prst="rect">
            <a:avLst/>
          </a:prstGeom>
          <a:noFill/>
          <a:ln>
            <a:solidFill>
              <a:schemeClr val="tx1"/>
            </a:solidFill>
          </a:ln>
        </p:spPr>
        <p:txBody>
          <a:bodyPr wrap="square" rtlCol="0">
            <a:spAutoFit/>
          </a:bodyPr>
          <a:lstStyle/>
          <a:p>
            <a:r>
              <a:rPr lang="zh-CN" altLang="en-US" dirty="0"/>
              <a:t>安装链路类型</a:t>
            </a:r>
          </a:p>
        </p:txBody>
      </p:sp>
      <p:sp>
        <p:nvSpPr>
          <p:cNvPr id="29" name="文本框 28">
            <a:extLst>
              <a:ext uri="{FF2B5EF4-FFF2-40B4-BE49-F238E27FC236}">
                <a16:creationId xmlns:a16="http://schemas.microsoft.com/office/drawing/2014/main" id="{783BB20B-1240-4291-91AA-E10A71A3BC2C}"/>
              </a:ext>
            </a:extLst>
          </p:cNvPr>
          <p:cNvSpPr txBox="1"/>
          <p:nvPr/>
        </p:nvSpPr>
        <p:spPr>
          <a:xfrm>
            <a:off x="1272035" y="2984063"/>
            <a:ext cx="1565643" cy="369332"/>
          </a:xfrm>
          <a:prstGeom prst="rect">
            <a:avLst/>
          </a:prstGeom>
          <a:noFill/>
          <a:ln>
            <a:solidFill>
              <a:schemeClr val="tx1"/>
            </a:solidFill>
          </a:ln>
        </p:spPr>
        <p:txBody>
          <a:bodyPr wrap="square" rtlCol="0">
            <a:spAutoFit/>
          </a:bodyPr>
          <a:lstStyle/>
          <a:p>
            <a:r>
              <a:rPr lang="zh-CN" altLang="en-US" dirty="0"/>
              <a:t>通信节点创立</a:t>
            </a:r>
          </a:p>
        </p:txBody>
      </p:sp>
      <p:sp>
        <p:nvSpPr>
          <p:cNvPr id="30" name="文本框 29">
            <a:extLst>
              <a:ext uri="{FF2B5EF4-FFF2-40B4-BE49-F238E27FC236}">
                <a16:creationId xmlns:a16="http://schemas.microsoft.com/office/drawing/2014/main" id="{BBD637A7-2A59-4011-9525-6A6915DFFEDF}"/>
              </a:ext>
            </a:extLst>
          </p:cNvPr>
          <p:cNvSpPr txBox="1"/>
          <p:nvPr/>
        </p:nvSpPr>
        <p:spPr>
          <a:xfrm>
            <a:off x="1272035" y="4525200"/>
            <a:ext cx="1565643" cy="369332"/>
          </a:xfrm>
          <a:prstGeom prst="rect">
            <a:avLst/>
          </a:prstGeom>
          <a:noFill/>
          <a:ln>
            <a:solidFill>
              <a:schemeClr val="tx1"/>
            </a:solidFill>
          </a:ln>
        </p:spPr>
        <p:txBody>
          <a:bodyPr wrap="square" rtlCol="0">
            <a:spAutoFit/>
          </a:bodyPr>
          <a:lstStyle/>
          <a:p>
            <a:r>
              <a:rPr lang="zh-CN" altLang="en-US" dirty="0"/>
              <a:t>通信协议仿真</a:t>
            </a:r>
          </a:p>
        </p:txBody>
      </p:sp>
      <p:sp>
        <p:nvSpPr>
          <p:cNvPr id="31" name="文本框 30">
            <a:extLst>
              <a:ext uri="{FF2B5EF4-FFF2-40B4-BE49-F238E27FC236}">
                <a16:creationId xmlns:a16="http://schemas.microsoft.com/office/drawing/2014/main" id="{80F39709-D821-494D-A238-7551E7E4352F}"/>
              </a:ext>
            </a:extLst>
          </p:cNvPr>
          <p:cNvSpPr txBox="1"/>
          <p:nvPr/>
        </p:nvSpPr>
        <p:spPr>
          <a:xfrm>
            <a:off x="1272035" y="5306581"/>
            <a:ext cx="1565643" cy="369332"/>
          </a:xfrm>
          <a:prstGeom prst="rect">
            <a:avLst/>
          </a:prstGeom>
          <a:noFill/>
          <a:ln>
            <a:solidFill>
              <a:schemeClr val="tx1"/>
            </a:solidFill>
          </a:ln>
        </p:spPr>
        <p:txBody>
          <a:bodyPr wrap="square" rtlCol="0">
            <a:spAutoFit/>
          </a:bodyPr>
          <a:lstStyle/>
          <a:p>
            <a:r>
              <a:rPr lang="zh-CN" altLang="en-US" dirty="0"/>
              <a:t>生成网络接口</a:t>
            </a:r>
          </a:p>
        </p:txBody>
      </p:sp>
      <p:sp>
        <p:nvSpPr>
          <p:cNvPr id="32" name="文本框 31">
            <a:extLst>
              <a:ext uri="{FF2B5EF4-FFF2-40B4-BE49-F238E27FC236}">
                <a16:creationId xmlns:a16="http://schemas.microsoft.com/office/drawing/2014/main" id="{1E3CBE62-67E6-4D29-A049-A4C3D25A1155}"/>
              </a:ext>
            </a:extLst>
          </p:cNvPr>
          <p:cNvSpPr txBox="1"/>
          <p:nvPr/>
        </p:nvSpPr>
        <p:spPr>
          <a:xfrm>
            <a:off x="3739744" y="2165061"/>
            <a:ext cx="69850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Sgp4</a:t>
            </a:r>
            <a:r>
              <a:rPr lang="zh-CN" altLang="en-US" dirty="0">
                <a:latin typeface="Times New Roman" panose="02020603050405020304" pitchFamily="18" charset="0"/>
                <a:ea typeface="宋体" panose="02010600030101010101" pitchFamily="2" charset="-122"/>
                <a:cs typeface="Times New Roman" panose="02020603050405020304" pitchFamily="18" charset="0"/>
              </a:rPr>
              <a:t>库实现</a:t>
            </a:r>
            <a:r>
              <a:rPr lang="en-US" altLang="zh-CN" dirty="0">
                <a:latin typeface="Times New Roman" panose="02020603050405020304" pitchFamily="18" charset="0"/>
                <a:ea typeface="宋体" panose="02010600030101010101" pitchFamily="2" charset="-122"/>
                <a:cs typeface="Times New Roman" panose="02020603050405020304" pitchFamily="18" charset="0"/>
              </a:rPr>
              <a:t>Sgp4</a:t>
            </a:r>
            <a:r>
              <a:rPr lang="zh-CN" altLang="en-US" dirty="0">
                <a:latin typeface="Times New Roman" panose="02020603050405020304" pitchFamily="18" charset="0"/>
                <a:ea typeface="宋体" panose="02010600030101010101" pitchFamily="2" charset="-122"/>
                <a:cs typeface="Times New Roman" panose="02020603050405020304" pitchFamily="18" charset="0"/>
              </a:rPr>
              <a:t>算法</a:t>
            </a:r>
          </a:p>
        </p:txBody>
      </p:sp>
      <p:sp>
        <p:nvSpPr>
          <p:cNvPr id="33" name="文本框 32">
            <a:extLst>
              <a:ext uri="{FF2B5EF4-FFF2-40B4-BE49-F238E27FC236}">
                <a16:creationId xmlns:a16="http://schemas.microsoft.com/office/drawing/2014/main" id="{CACF85AE-9AEF-4D48-8AD2-DF4DAF8C770C}"/>
              </a:ext>
            </a:extLst>
          </p:cNvPr>
          <p:cNvSpPr txBox="1"/>
          <p:nvPr/>
        </p:nvSpPr>
        <p:spPr>
          <a:xfrm>
            <a:off x="3739744" y="2940084"/>
            <a:ext cx="6985000"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NS3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将所有的计算设备抽象为“需要安装应用、网卡、协议栈”的节点</a:t>
            </a:r>
            <a:endPar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文本框 33">
            <a:extLst>
              <a:ext uri="{FF2B5EF4-FFF2-40B4-BE49-F238E27FC236}">
                <a16:creationId xmlns:a16="http://schemas.microsoft.com/office/drawing/2014/main" id="{D37B0BBB-51C6-4826-8043-F8C8F246618A}"/>
              </a:ext>
            </a:extLst>
          </p:cNvPr>
          <p:cNvSpPr txBox="1"/>
          <p:nvPr/>
        </p:nvSpPr>
        <p:spPr>
          <a:xfrm>
            <a:off x="3739744" y="3713489"/>
            <a:ext cx="6985000" cy="646331"/>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NS3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可实现的链路</a:t>
            </a:r>
            <a:r>
              <a:rPr lang="en-US" altLang="zh-CN" dirty="0">
                <a:latin typeface="Times New Roman" panose="02020603050405020304" pitchFamily="18" charset="0"/>
                <a:ea typeface="宋体" panose="02010600030101010101" pitchFamily="2" charset="-122"/>
                <a:cs typeface="Times New Roman" panose="02020603050405020304" pitchFamily="18" charset="0"/>
              </a:rPr>
              <a:t>(Channel)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包含</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CsmaChannel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PointToPointChannel</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WiFiChannel</a:t>
            </a:r>
            <a:endPar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8A80E5A2-4D53-4C01-B1AA-4699374E4A74}"/>
              </a:ext>
            </a:extLst>
          </p:cNvPr>
          <p:cNvSpPr txBox="1"/>
          <p:nvPr/>
        </p:nvSpPr>
        <p:spPr>
          <a:xfrm>
            <a:off x="3739744" y="4525200"/>
            <a:ext cx="6985000"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NS3</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可实现包含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TCP</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UDP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等多种协议</a:t>
            </a:r>
            <a:endPar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文本框 35">
            <a:extLst>
              <a:ext uri="{FF2B5EF4-FFF2-40B4-BE49-F238E27FC236}">
                <a16:creationId xmlns:a16="http://schemas.microsoft.com/office/drawing/2014/main" id="{FE5C116C-56D3-471E-B66F-6788733428DF}"/>
              </a:ext>
            </a:extLst>
          </p:cNvPr>
          <p:cNvSpPr txBox="1"/>
          <p:nvPr/>
        </p:nvSpPr>
        <p:spPr>
          <a:xfrm>
            <a:off x="3739744" y="5262174"/>
            <a:ext cx="6985000"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数据的实际接收方是节点的接口，且一个节点可能存在多个接口</a:t>
            </a:r>
            <a:endPar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DD9FBA5-3513-490B-95B6-9C41973C8F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0743" y="1114826"/>
            <a:ext cx="3763460" cy="1806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87941473"/>
      </p:ext>
    </p:extLst>
  </p:cSld>
  <p:clrMapOvr>
    <a:masterClrMapping/>
  </p:clrMapOvr>
  <p:transition advTm="58902"/>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03</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79" y="178122"/>
            <a:ext cx="1627370"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代码解析</a:t>
            </a:r>
          </a:p>
        </p:txBody>
      </p:sp>
      <p:sp>
        <p:nvSpPr>
          <p:cNvPr id="12" name="文本框 11">
            <a:extLst>
              <a:ext uri="{FF2B5EF4-FFF2-40B4-BE49-F238E27FC236}">
                <a16:creationId xmlns:a16="http://schemas.microsoft.com/office/drawing/2014/main" id="{CD35F05D-4045-4E5C-9772-87570DD75B50}"/>
              </a:ext>
            </a:extLst>
          </p:cNvPr>
          <p:cNvSpPr txBox="1"/>
          <p:nvPr/>
        </p:nvSpPr>
        <p:spPr>
          <a:xfrm>
            <a:off x="643252" y="1065540"/>
            <a:ext cx="2508509" cy="400110"/>
          </a:xfrm>
          <a:prstGeom prst="rect">
            <a:avLst/>
          </a:prstGeom>
          <a:noFill/>
          <a:ln>
            <a:noFill/>
          </a:ln>
        </p:spPr>
        <p:txBody>
          <a:bodyPr wrap="square" rtlCol="0">
            <a:spAutoFit/>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可视化模块</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Satviz</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a:extLst>
              <a:ext uri="{FF2B5EF4-FFF2-40B4-BE49-F238E27FC236}">
                <a16:creationId xmlns:a16="http://schemas.microsoft.com/office/drawing/2014/main" id="{6611D5EB-0042-40F4-930A-B117C6877EC2}"/>
              </a:ext>
            </a:extLst>
          </p:cNvPr>
          <p:cNvSpPr txBox="1"/>
          <p:nvPr/>
        </p:nvSpPr>
        <p:spPr>
          <a:xfrm>
            <a:off x="5501645" y="2078239"/>
            <a:ext cx="6433609" cy="3139321"/>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可视化模块</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Satviz</a:t>
            </a:r>
            <a:r>
              <a:rPr lang="zh-CN" altLang="en-US" dirty="0">
                <a:latin typeface="Times New Roman" panose="02020603050405020304" pitchFamily="18" charset="0"/>
                <a:ea typeface="宋体" panose="02010600030101010101" pitchFamily="2" charset="-122"/>
                <a:cs typeface="Times New Roman" panose="02020603050405020304" pitchFamily="18" charset="0"/>
              </a:rPr>
              <a:t>是基于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平台实现的。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1. 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利用现代图形处理能力和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WebGL</a:t>
            </a:r>
            <a:r>
              <a:rPr lang="zh-CN" altLang="en-US" dirty="0">
                <a:latin typeface="Times New Roman" panose="02020603050405020304" pitchFamily="18" charset="0"/>
                <a:ea typeface="宋体" panose="02010600030101010101" pitchFamily="2" charset="-122"/>
                <a:cs typeface="Times New Roman" panose="02020603050405020304" pitchFamily="18" charset="0"/>
              </a:rPr>
              <a:t>技术，通过</a:t>
            </a:r>
            <a:r>
              <a:rPr lang="en-US" altLang="zh-CN" dirty="0">
                <a:latin typeface="Times New Roman" panose="02020603050405020304" pitchFamily="18" charset="0"/>
                <a:ea typeface="宋体" panose="02010600030101010101" pitchFamily="2" charset="-122"/>
                <a:cs typeface="Times New Roman" panose="02020603050405020304" pitchFamily="18" charset="0"/>
              </a:rPr>
              <a:t>GPU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加速实现高效的三维地图渲染。能够快速处理大规模地理数据集，并在实时交互过程中提供流畅的体验。</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支持多种数据格式，如影像数据、地形数据、矢量数据以及三维模型数据。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允许开发者根据具体需求开发插件和扩展功能，进一步增强平台的功能。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灯片编号占位符 14">
            <a:extLst>
              <a:ext uri="{FF2B5EF4-FFF2-40B4-BE49-F238E27FC236}">
                <a16:creationId xmlns:a16="http://schemas.microsoft.com/office/drawing/2014/main" id="{4137D917-AEFF-4B54-93CF-0DBF081D02D5}"/>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23</a:t>
            </a:r>
            <a:endParaRPr lang="zh-CN" altLang="en-US" sz="1400" b="1" dirty="0">
              <a:solidFill>
                <a:schemeClr val="tx1"/>
              </a:solidFill>
            </a:endParaRPr>
          </a:p>
        </p:txBody>
      </p:sp>
      <p:pic>
        <p:nvPicPr>
          <p:cNvPr id="11" name="图片 10">
            <a:extLst>
              <a:ext uri="{FF2B5EF4-FFF2-40B4-BE49-F238E27FC236}">
                <a16:creationId xmlns:a16="http://schemas.microsoft.com/office/drawing/2014/main" id="{030497F9-E6D7-45F7-B8A4-45A0473B80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237" y="2299354"/>
            <a:ext cx="4905399" cy="28636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ustDataLst>
      <p:tags r:id="rId1"/>
    </p:custDataLst>
    <p:extLst>
      <p:ext uri="{BB962C8B-B14F-4D97-AF65-F5344CB8AC3E}">
        <p14:creationId xmlns:p14="http://schemas.microsoft.com/office/powerpoint/2010/main" val="2182135563"/>
      </p:ext>
    </p:extLst>
  </p:cSld>
  <p:clrMapOvr>
    <a:masterClrMapping/>
  </p:clrMapOvr>
  <p:transition advTm="58902"/>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DA3B-E8A8-52AB-0881-CE74DDF73DCF}"/>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C794925D-9A8C-BB30-BD39-23A852B5446F}"/>
              </a:ext>
            </a:extLst>
          </p:cNvPr>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a:extLst>
              <a:ext uri="{FF2B5EF4-FFF2-40B4-BE49-F238E27FC236}">
                <a16:creationId xmlns:a16="http://schemas.microsoft.com/office/drawing/2014/main" id="{EDC70631-0210-07DE-6603-DE312C9CD88E}"/>
              </a:ext>
            </a:extLst>
          </p:cNvPr>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571D566-0A31-2936-E7B1-D21995F34D4F}"/>
              </a:ext>
            </a:extLst>
          </p:cNvPr>
          <p:cNvPicPr>
            <a:picLocks noChangeAspect="1"/>
          </p:cNvPicPr>
          <p:nvPr/>
        </p:nvPicPr>
        <p:blipFill>
          <a:blip r:embed="rId5"/>
          <a:stretch>
            <a:fillRect/>
          </a:stretch>
        </p:blipFill>
        <p:spPr>
          <a:xfrm>
            <a:off x="7658100" y="0"/>
            <a:ext cx="4533900" cy="6858000"/>
          </a:xfrm>
          <a:prstGeom prst="rect">
            <a:avLst/>
          </a:prstGeom>
        </p:spPr>
      </p:pic>
      <p:sp>
        <p:nvSpPr>
          <p:cNvPr id="20" name="矩形 19">
            <a:extLst>
              <a:ext uri="{FF2B5EF4-FFF2-40B4-BE49-F238E27FC236}">
                <a16:creationId xmlns:a16="http://schemas.microsoft.com/office/drawing/2014/main" id="{BD63ABB8-4667-60DB-00B9-C078848F8332}"/>
              </a:ext>
            </a:extLst>
          </p:cNvPr>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a:extLst>
              <a:ext uri="{FF2B5EF4-FFF2-40B4-BE49-F238E27FC236}">
                <a16:creationId xmlns:a16="http://schemas.microsoft.com/office/drawing/2014/main" id="{8BE6E88F-88BB-B208-E5C1-7A7BDFB14647}"/>
              </a:ext>
            </a:extLst>
          </p:cNvPr>
          <p:cNvPicPr>
            <a:picLocks noChangeAspect="1"/>
          </p:cNvPicPr>
          <p:nvPr/>
        </p:nvPicPr>
        <p:blipFill>
          <a:blip r:embed="rId6"/>
          <a:stretch>
            <a:fillRect/>
          </a:stretch>
        </p:blipFill>
        <p:spPr>
          <a:xfrm>
            <a:off x="7156449" y="317223"/>
            <a:ext cx="1003300" cy="1003300"/>
          </a:xfrm>
          <a:prstGeom prst="rect">
            <a:avLst/>
          </a:prstGeom>
        </p:spPr>
      </p:pic>
      <p:sp>
        <p:nvSpPr>
          <p:cNvPr id="23" name="矩形 22">
            <a:extLst>
              <a:ext uri="{FF2B5EF4-FFF2-40B4-BE49-F238E27FC236}">
                <a16:creationId xmlns:a16="http://schemas.microsoft.com/office/drawing/2014/main" id="{5BBFD45F-AD3B-4F8F-C0F2-945011BF2EA4}"/>
              </a:ext>
            </a:extLst>
          </p:cNvPr>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B8184C1B-2366-67DD-A2C1-3C883850534C}"/>
              </a:ext>
            </a:extLst>
          </p:cNvPr>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a:extLst>
              <a:ext uri="{FF2B5EF4-FFF2-40B4-BE49-F238E27FC236}">
                <a16:creationId xmlns:a16="http://schemas.microsoft.com/office/drawing/2014/main" id="{C97C907A-FA46-0FEB-9F26-69AD9E619ADC}"/>
              </a:ext>
            </a:extLst>
          </p:cNvPr>
          <p:cNvGrpSpPr/>
          <p:nvPr/>
        </p:nvGrpSpPr>
        <p:grpSpPr>
          <a:xfrm>
            <a:off x="108" y="2374005"/>
            <a:ext cx="5567313" cy="2752387"/>
            <a:chOff x="108" y="2374005"/>
            <a:chExt cx="5567313" cy="2752387"/>
          </a:xfrm>
        </p:grpSpPr>
        <p:sp>
          <p:nvSpPr>
            <p:cNvPr id="8" name="文本框 7">
              <a:extLst>
                <a:ext uri="{FF2B5EF4-FFF2-40B4-BE49-F238E27FC236}">
                  <a16:creationId xmlns:a16="http://schemas.microsoft.com/office/drawing/2014/main" id="{FBE9589F-4F8A-7D55-BD32-CB0F4069524E}"/>
                </a:ext>
              </a:extLst>
            </p:cNvPr>
            <p:cNvSpPr txBox="1"/>
            <p:nvPr/>
          </p:nvSpPr>
          <p:spPr>
            <a:xfrm>
              <a:off x="1654599" y="2374005"/>
              <a:ext cx="1826141" cy="58477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04</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a:extLst>
                <a:ext uri="{FF2B5EF4-FFF2-40B4-BE49-F238E27FC236}">
                  <a16:creationId xmlns:a16="http://schemas.microsoft.com/office/drawing/2014/main" id="{63F8FFFC-D0E3-637A-6913-BBC0E9B10FED}"/>
                </a:ext>
              </a:extLst>
            </p:cNvPr>
            <p:cNvSpPr txBox="1"/>
            <p:nvPr/>
          </p:nvSpPr>
          <p:spPr>
            <a:xfrm>
              <a:off x="108" y="3098202"/>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平台演示</a:t>
              </a:r>
            </a:p>
          </p:txBody>
        </p:sp>
        <p:sp>
          <p:nvSpPr>
            <p:cNvPr id="15" name="文本框 14">
              <a:extLst>
                <a:ext uri="{FF2B5EF4-FFF2-40B4-BE49-F238E27FC236}">
                  <a16:creationId xmlns:a16="http://schemas.microsoft.com/office/drawing/2014/main" id="{522C7F51-2FC0-68C8-8C50-9FD5D4DD3A98}"/>
                </a:ext>
              </a:extLst>
            </p:cNvPr>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
        <p:nvSpPr>
          <p:cNvPr id="14" name="灯片编号占位符 14">
            <a:extLst>
              <a:ext uri="{FF2B5EF4-FFF2-40B4-BE49-F238E27FC236}">
                <a16:creationId xmlns:a16="http://schemas.microsoft.com/office/drawing/2014/main" id="{4497BFA9-40E6-EA09-94FA-ECF6F5DE3894}"/>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24</a:t>
            </a:r>
            <a:endParaRPr lang="zh-CN" altLang="en-US" sz="1400" b="1" dirty="0">
              <a:solidFill>
                <a:schemeClr val="tx1"/>
              </a:solidFill>
            </a:endParaRPr>
          </a:p>
        </p:txBody>
      </p:sp>
    </p:spTree>
    <p:custDataLst>
      <p:tags r:id="rId1"/>
    </p:custDataLst>
    <p:extLst>
      <p:ext uri="{BB962C8B-B14F-4D97-AF65-F5344CB8AC3E}">
        <p14:creationId xmlns:p14="http://schemas.microsoft.com/office/powerpoint/2010/main" val="1152136422"/>
      </p:ext>
    </p:extLst>
  </p:cSld>
  <p:clrMapOvr>
    <a:masterClrMapping/>
  </p:clrMapOvr>
  <p:transition advTm="22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6"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7"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8"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04</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79" y="178122"/>
            <a:ext cx="1627370"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平台演示</a:t>
            </a:r>
          </a:p>
        </p:txBody>
      </p:sp>
      <p:sp>
        <p:nvSpPr>
          <p:cNvPr id="19" name="灯片编号占位符 14">
            <a:extLst>
              <a:ext uri="{FF2B5EF4-FFF2-40B4-BE49-F238E27FC236}">
                <a16:creationId xmlns:a16="http://schemas.microsoft.com/office/drawing/2014/main" id="{4137D917-AEFF-4B54-93CF-0DBF081D02D5}"/>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25</a:t>
            </a:r>
            <a:endParaRPr lang="zh-CN" altLang="en-US" sz="1400" b="1" dirty="0">
              <a:solidFill>
                <a:schemeClr val="tx1"/>
              </a:solidFill>
            </a:endParaRPr>
          </a:p>
        </p:txBody>
      </p:sp>
      <p:pic>
        <p:nvPicPr>
          <p:cNvPr id="4" name="路由">
            <a:hlinkClick r:id="" action="ppaction://media"/>
            <a:extLst>
              <a:ext uri="{FF2B5EF4-FFF2-40B4-BE49-F238E27FC236}">
                <a16:creationId xmlns:a16="http://schemas.microsoft.com/office/drawing/2014/main" id="{8B939CAC-4482-1455-AF09-9C1E25F5776E}"/>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319752" y="1097198"/>
            <a:ext cx="9179070" cy="5163228"/>
          </a:xfrm>
          <a:prstGeom prst="rect">
            <a:avLst/>
          </a:prstGeom>
        </p:spPr>
      </p:pic>
    </p:spTree>
    <p:custDataLst>
      <p:tags r:id="rId1"/>
    </p:custDataLst>
    <p:extLst>
      <p:ext uri="{BB962C8B-B14F-4D97-AF65-F5344CB8AC3E}">
        <p14:creationId xmlns:p14="http://schemas.microsoft.com/office/powerpoint/2010/main" val="258269169"/>
      </p:ext>
    </p:extLst>
  </p:cSld>
  <p:clrMapOvr>
    <a:masterClrMapping/>
  </p:clrMapOvr>
  <p:transition advTm="5890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6"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7"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8"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04</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79" y="178122"/>
            <a:ext cx="1627370"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平台演示</a:t>
            </a:r>
          </a:p>
        </p:txBody>
      </p:sp>
      <p:sp>
        <p:nvSpPr>
          <p:cNvPr id="19" name="灯片编号占位符 14">
            <a:extLst>
              <a:ext uri="{FF2B5EF4-FFF2-40B4-BE49-F238E27FC236}">
                <a16:creationId xmlns:a16="http://schemas.microsoft.com/office/drawing/2014/main" id="{4137D917-AEFF-4B54-93CF-0DBF081D02D5}"/>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26</a:t>
            </a:r>
            <a:endParaRPr lang="zh-CN" altLang="en-US" sz="1400" b="1" dirty="0">
              <a:solidFill>
                <a:schemeClr val="tx1"/>
              </a:solidFill>
            </a:endParaRPr>
          </a:p>
        </p:txBody>
      </p:sp>
      <p:pic>
        <p:nvPicPr>
          <p:cNvPr id="3" name="地球表面">
            <a:hlinkClick r:id="" action="ppaction://media"/>
            <a:extLst>
              <a:ext uri="{FF2B5EF4-FFF2-40B4-BE49-F238E27FC236}">
                <a16:creationId xmlns:a16="http://schemas.microsoft.com/office/drawing/2014/main" id="{E2CF4D34-33DF-1970-4A62-6725659523F2}"/>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578712" y="1255058"/>
            <a:ext cx="8978287" cy="5050287"/>
          </a:xfrm>
          <a:prstGeom prst="rect">
            <a:avLst/>
          </a:prstGeom>
        </p:spPr>
      </p:pic>
    </p:spTree>
    <p:custDataLst>
      <p:tags r:id="rId1"/>
    </p:custDataLst>
    <p:extLst>
      <p:ext uri="{BB962C8B-B14F-4D97-AF65-F5344CB8AC3E}">
        <p14:creationId xmlns:p14="http://schemas.microsoft.com/office/powerpoint/2010/main" val="2245534007"/>
      </p:ext>
    </p:extLst>
  </p:cSld>
  <p:clrMapOvr>
    <a:masterClrMapping/>
  </p:clrMapOvr>
  <p:transition advTm="5890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a:stretch>
            <a:fillRect/>
          </a:stretch>
        </p:blipFill>
        <p:spPr>
          <a:xfrm>
            <a:off x="7658100" y="0"/>
            <a:ext cx="4533900" cy="6858000"/>
          </a:xfrm>
          <a:prstGeom prst="rect">
            <a:avLst/>
          </a:prstGeom>
        </p:spPr>
      </p:pic>
      <p:sp>
        <p:nvSpPr>
          <p:cNvPr id="20" name="矩形 19"/>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p:cNvPicPr>
            <a:picLocks noChangeAspect="1"/>
          </p:cNvPicPr>
          <p:nvPr/>
        </p:nvPicPr>
        <p:blipFill>
          <a:blip r:embed="rId6"/>
          <a:stretch>
            <a:fillRect/>
          </a:stretch>
        </p:blipFill>
        <p:spPr>
          <a:xfrm>
            <a:off x="7156449" y="317223"/>
            <a:ext cx="1003300" cy="1003300"/>
          </a:xfrm>
          <a:prstGeom prst="rect">
            <a:avLst/>
          </a:prstGeom>
        </p:spPr>
      </p:pic>
      <p:sp>
        <p:nvSpPr>
          <p:cNvPr id="23" name="矩形 22"/>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p:cNvGrpSpPr/>
          <p:nvPr/>
        </p:nvGrpSpPr>
        <p:grpSpPr>
          <a:xfrm>
            <a:off x="-212" y="2374005"/>
            <a:ext cx="5567633" cy="2752725"/>
            <a:chOff x="-212" y="2374005"/>
            <a:chExt cx="5567633" cy="2752725"/>
          </a:xfrm>
        </p:grpSpPr>
        <p:sp>
          <p:nvSpPr>
            <p:cNvPr id="8" name="文本框 7"/>
            <p:cNvSpPr txBox="1"/>
            <p:nvPr/>
          </p:nvSpPr>
          <p:spPr>
            <a:xfrm>
              <a:off x="1654599" y="2374005"/>
              <a:ext cx="1826141" cy="58477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05</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p:cNvSpPr txBox="1"/>
            <p:nvPr/>
          </p:nvSpPr>
          <p:spPr>
            <a:xfrm>
              <a:off x="-212" y="3098540"/>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改进方向</a:t>
              </a:r>
            </a:p>
          </p:txBody>
        </p:sp>
        <p:sp>
          <p:nvSpPr>
            <p:cNvPr id="15" name="文本框 14"/>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
        <p:nvSpPr>
          <p:cNvPr id="13" name="灯片编号占位符 14">
            <a:extLst>
              <a:ext uri="{FF2B5EF4-FFF2-40B4-BE49-F238E27FC236}">
                <a16:creationId xmlns:a16="http://schemas.microsoft.com/office/drawing/2014/main" id="{22EDD27B-985C-4902-B8A9-3BDB8FEADDE4}"/>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27</a:t>
            </a:r>
            <a:endParaRPr lang="zh-CN" altLang="en-US" sz="1400" b="1" dirty="0">
              <a:solidFill>
                <a:schemeClr val="tx1"/>
              </a:solidFill>
            </a:endParaRPr>
          </a:p>
        </p:txBody>
      </p:sp>
    </p:spTree>
    <p:custDataLst>
      <p:tags r:id="rId1"/>
    </p:custDataLst>
  </p:cSld>
  <p:clrMapOvr>
    <a:masterClrMapping/>
  </p:clrMapOvr>
  <p:transition advTm="318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3"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4"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5" cstate="screen">
            <a:alphaModFix amt="50000"/>
          </a:blip>
          <a:stretch>
            <a:fillRect/>
          </a:stretch>
        </p:blipFill>
        <p:spPr>
          <a:xfrm>
            <a:off x="8896865" y="6530957"/>
            <a:ext cx="3038389" cy="185483"/>
          </a:xfrm>
          <a:prstGeom prst="rect">
            <a:avLst/>
          </a:prstGeom>
        </p:spPr>
      </p:pic>
      <p:sp>
        <p:nvSpPr>
          <p:cNvPr id="2" name="文本框 1"/>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05</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22351"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改进方向</a:t>
            </a:r>
          </a:p>
        </p:txBody>
      </p:sp>
      <p:sp>
        <p:nvSpPr>
          <p:cNvPr id="7" name="文本框 6"/>
          <p:cNvSpPr txBox="1"/>
          <p:nvPr/>
        </p:nvSpPr>
        <p:spPr>
          <a:xfrm>
            <a:off x="363237" y="1050925"/>
            <a:ext cx="11119485" cy="2308360"/>
          </a:xfrm>
          <a:prstGeom prst="rect">
            <a:avLst/>
          </a:prstGeom>
          <a:noFill/>
        </p:spPr>
        <p:txBody>
          <a:bodyPr wrap="square" rtlCol="0">
            <a:noAutofit/>
          </a:bodyPr>
          <a:lstStyle/>
          <a:p>
            <a:pPr indent="457200" algn="l" fontAlgn="auto">
              <a:lnSpc>
                <a:spcPts val="3000"/>
              </a:lnSpc>
            </a:pP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地面站与卫星之间射频段的设计</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gn="l" fontAlgn="auto">
              <a:lnSpc>
                <a:spcPts val="3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在地面站和卫星的射频设计上较为简化，缺乏详细的天线特性、增益、干扰以及信号强度随距离和角度变化的模型。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gn="l" fontAlgn="auto">
              <a:lnSpc>
                <a:spcPts val="3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gn="l" fontAlgn="auto">
              <a:lnSpc>
                <a:spcPts val="3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思路：</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可以引入基于天线特性和射频链路预算的详细模型，包括天线增益模型、干扰模型和不同仰角对信号强度的影响。</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2970B2AE-9CF7-4184-88B4-D4E06D03E558}"/>
              </a:ext>
            </a:extLst>
          </p:cNvPr>
          <p:cNvSpPr txBox="1"/>
          <p:nvPr/>
        </p:nvSpPr>
        <p:spPr>
          <a:xfrm>
            <a:off x="363237" y="3392823"/>
            <a:ext cx="11141342" cy="2677656"/>
          </a:xfrm>
          <a:prstGeom prst="rect">
            <a:avLst/>
          </a:prstGeom>
          <a:noFill/>
        </p:spPr>
        <p:txBody>
          <a:bodyPr wrap="square" rtlCol="0">
            <a:spAutoFit/>
          </a:bodyPr>
          <a:lstStyle/>
          <a:p>
            <a:pPr indent="457200">
              <a:lnSpc>
                <a:spcPts val="3000"/>
              </a:lnSpc>
            </a:pP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星间链路的多普勒效应建模</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ts val="3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ISL</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模型较为理想化，未考虑卫星高速运动下的多普勒效应。多普勒效应会使移动卫星间的频率发生漂移，进而影响链路带宽和连接的可靠性。</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ts val="3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ts val="3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思路：</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引入多普勒效应模型，包括基于卫星相对速度的频率漂移计算。同时，可以引入自适应调制和编码机制，以在频率变化的情况下调整链路带宽。</a:t>
            </a:r>
          </a:p>
          <a:p>
            <a:endParaRPr lang="zh-CN" altLang="en-US" dirty="0"/>
          </a:p>
        </p:txBody>
      </p:sp>
      <p:sp>
        <p:nvSpPr>
          <p:cNvPr id="12" name="灯片编号占位符 14">
            <a:extLst>
              <a:ext uri="{FF2B5EF4-FFF2-40B4-BE49-F238E27FC236}">
                <a16:creationId xmlns:a16="http://schemas.microsoft.com/office/drawing/2014/main" id="{0A139A4E-78A4-4D21-A55A-9F5538977731}"/>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28</a:t>
            </a:r>
            <a:endParaRPr lang="zh-CN" altLang="en-US" sz="1400" b="1" dirty="0">
              <a:solidFill>
                <a:schemeClr val="tx1"/>
              </a:solidFill>
            </a:endParaRPr>
          </a:p>
        </p:txBody>
      </p:sp>
    </p:spTree>
  </p:cSld>
  <p:clrMapOvr>
    <a:masterClrMapping/>
  </p:clrMapOvr>
  <p:transition advTm="42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a:stretch>
            <a:fillRect/>
          </a:stretch>
        </p:blipFill>
        <p:spPr>
          <a:xfrm>
            <a:off x="7658100" y="0"/>
            <a:ext cx="4533900" cy="6858000"/>
          </a:xfrm>
          <a:prstGeom prst="rect">
            <a:avLst/>
          </a:prstGeom>
        </p:spPr>
      </p:pic>
      <p:sp>
        <p:nvSpPr>
          <p:cNvPr id="20" name="矩形 19"/>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p:cNvPicPr>
            <a:picLocks noChangeAspect="1"/>
          </p:cNvPicPr>
          <p:nvPr/>
        </p:nvPicPr>
        <p:blipFill>
          <a:blip r:embed="rId6"/>
          <a:stretch>
            <a:fillRect/>
          </a:stretch>
        </p:blipFill>
        <p:spPr>
          <a:xfrm>
            <a:off x="7156449" y="317223"/>
            <a:ext cx="1003300" cy="1003300"/>
          </a:xfrm>
          <a:prstGeom prst="rect">
            <a:avLst/>
          </a:prstGeom>
        </p:spPr>
      </p:pic>
      <p:sp>
        <p:nvSpPr>
          <p:cNvPr id="23" name="矩形 22"/>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p:cNvGrpSpPr/>
          <p:nvPr/>
        </p:nvGrpSpPr>
        <p:grpSpPr>
          <a:xfrm>
            <a:off x="0" y="2374005"/>
            <a:ext cx="5567421" cy="2752725"/>
            <a:chOff x="0" y="2374005"/>
            <a:chExt cx="5567421" cy="2752725"/>
          </a:xfrm>
        </p:grpSpPr>
        <p:sp>
          <p:nvSpPr>
            <p:cNvPr id="8" name="文本框 7"/>
            <p:cNvSpPr txBox="1"/>
            <p:nvPr/>
          </p:nvSpPr>
          <p:spPr>
            <a:xfrm>
              <a:off x="1654599" y="2374005"/>
              <a:ext cx="1558290" cy="58356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01</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p:cNvSpPr txBox="1"/>
            <p:nvPr/>
          </p:nvSpPr>
          <p:spPr>
            <a:xfrm>
              <a:off x="0" y="3098540"/>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背景介绍</a:t>
              </a:r>
              <a:endParaRPr kumimoji="1" lang="en-US" altLang="zh-CN" sz="4800" b="1" dirty="0">
                <a:solidFill>
                  <a:srgbClr val="C00000"/>
                </a:solidFill>
                <a:latin typeface="+mn-ea"/>
              </a:endParaRPr>
            </a:p>
          </p:txBody>
        </p:sp>
        <p:sp>
          <p:nvSpPr>
            <p:cNvPr id="15" name="文本框 14"/>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
        <p:nvSpPr>
          <p:cNvPr id="14" name="灯片编号占位符 14">
            <a:extLst>
              <a:ext uri="{FF2B5EF4-FFF2-40B4-BE49-F238E27FC236}">
                <a16:creationId xmlns:a16="http://schemas.microsoft.com/office/drawing/2014/main" id="{E35F95F5-562F-433B-8AF6-CBB65E44C4EF}"/>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a:t>
            </a:r>
            <a:endParaRPr lang="zh-CN" altLang="en-US" sz="1400" b="1" dirty="0">
              <a:solidFill>
                <a:schemeClr val="tx1"/>
              </a:solidFill>
            </a:endParaRPr>
          </a:p>
        </p:txBody>
      </p:sp>
    </p:spTree>
    <p:custDataLst>
      <p:tags r:id="rId1"/>
    </p:custDataLst>
  </p:cSld>
  <p:clrMapOvr>
    <a:masterClrMapping/>
  </p:clrMapOvr>
  <p:transition advTm="22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E0201-BC2B-B964-8290-D3FE575C2AD7}"/>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E09298AB-BFAD-F6C9-9A11-A83816DB21F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396986B-8C75-3777-B86B-D6D49B87EAED}"/>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E6DB0855-526B-EE0F-4713-24BC09C2DF3E}"/>
              </a:ext>
            </a:extLst>
          </p:cNvPr>
          <p:cNvPicPr>
            <a:picLocks noChangeAspect="1"/>
          </p:cNvPicPr>
          <p:nvPr/>
        </p:nvPicPr>
        <p:blipFill>
          <a:blip r:embed="rId3"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1537E2BD-8237-CDF3-558E-04F1F2856C17}"/>
              </a:ext>
            </a:extLst>
          </p:cNvPr>
          <p:cNvPicPr>
            <a:picLocks noChangeAspect="1"/>
          </p:cNvPicPr>
          <p:nvPr/>
        </p:nvPicPr>
        <p:blipFill>
          <a:blip r:embed="rId4"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6BC8A03C-98B4-C0B2-3012-948B9412113A}"/>
              </a:ext>
            </a:extLst>
          </p:cNvPr>
          <p:cNvPicPr>
            <a:picLocks noChangeAspect="1"/>
          </p:cNvPicPr>
          <p:nvPr/>
        </p:nvPicPr>
        <p:blipFill>
          <a:blip r:embed="rId5"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C67C14E2-7FFB-3D20-2E3D-18ADC5E49FF2}"/>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05</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C7F3E96D-29BB-5CA5-86C3-54004DD41D23}"/>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97DEDC2-9FE2-ECFB-622E-92E282BF1DEF}"/>
              </a:ext>
            </a:extLst>
          </p:cNvPr>
          <p:cNvSpPr txBox="1"/>
          <p:nvPr/>
        </p:nvSpPr>
        <p:spPr>
          <a:xfrm>
            <a:off x="1022351"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改进方向</a:t>
            </a:r>
          </a:p>
        </p:txBody>
      </p:sp>
      <p:sp>
        <p:nvSpPr>
          <p:cNvPr id="7" name="文本框 6">
            <a:extLst>
              <a:ext uri="{FF2B5EF4-FFF2-40B4-BE49-F238E27FC236}">
                <a16:creationId xmlns:a16="http://schemas.microsoft.com/office/drawing/2014/main" id="{13971E22-44AD-E57C-5B74-E1559FFD2E35}"/>
              </a:ext>
            </a:extLst>
          </p:cNvPr>
          <p:cNvSpPr txBox="1"/>
          <p:nvPr/>
        </p:nvSpPr>
        <p:spPr>
          <a:xfrm>
            <a:off x="363237" y="1050925"/>
            <a:ext cx="11119485" cy="2378075"/>
          </a:xfrm>
          <a:prstGeom prst="rect">
            <a:avLst/>
          </a:prstGeom>
          <a:noFill/>
        </p:spPr>
        <p:txBody>
          <a:bodyPr wrap="square" rtlCol="0">
            <a:noAutofit/>
          </a:bodyPr>
          <a:lstStyle/>
          <a:p>
            <a:pPr indent="457200" algn="l" fontAlgn="auto">
              <a:lnSpc>
                <a:spcPts val="3000"/>
              </a:lnSpc>
            </a:pP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天气模型的加入</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gn="l" fontAlgn="auto">
              <a:lnSpc>
                <a:spcPts val="3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没有考虑天气的影响，而天气对卫星链路尤其是较高频段的链路影响十分显著。例如降雨衰减、云层干扰和大气吸收会降低链路性能。</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gn="l" fontAlgn="auto">
              <a:lnSpc>
                <a:spcPts val="3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gn="l" fontAlgn="auto">
              <a:lnSpc>
                <a:spcPts val="3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思路：</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可以引入基于降雨率和湿度的衰减模型来计算不同气象条件下的信号损失。同时，可以在天气恶劣的区域内动态调整路由策略，以避开信号衰减高的路径。</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915D179-56C4-4037-AFB4-7B614D3C590A}"/>
              </a:ext>
            </a:extLst>
          </p:cNvPr>
          <p:cNvSpPr txBox="1"/>
          <p:nvPr/>
        </p:nvSpPr>
        <p:spPr>
          <a:xfrm>
            <a:off x="363237" y="3423463"/>
            <a:ext cx="11108916" cy="2732911"/>
          </a:xfrm>
          <a:prstGeom prst="rect">
            <a:avLst/>
          </a:prstGeom>
          <a:noFill/>
        </p:spPr>
        <p:txBody>
          <a:bodyPr wrap="square" rtlCol="0">
            <a:spAutoFit/>
          </a:bodyPr>
          <a:lstStyle/>
          <a:p>
            <a:pPr indent="457200" algn="l" fontAlgn="auto">
              <a:lnSpc>
                <a:spcPts val="3000"/>
              </a:lnSpc>
            </a:pP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异构卫星与星间链路能力的支持</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ts val="3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假定同一星座中的卫星和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ISL</a:t>
            </a:r>
            <a:r>
              <a:rPr lang="zh-CN" altLang="en-US" dirty="0">
                <a:latin typeface="Times New Roman" panose="02020603050405020304" pitchFamily="18" charset="0"/>
                <a:ea typeface="宋体" panose="02010600030101010101" pitchFamily="2" charset="-122"/>
                <a:cs typeface="Times New Roman" panose="02020603050405020304" pitchFamily="18" charset="0"/>
              </a:rPr>
              <a:t>性能一致，然而随着卫星技术的不断进步，不同批次的卫星可能存在差异。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ts val="3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lnSpc>
                <a:spcPts val="3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思路：</a:t>
            </a:r>
            <a:r>
              <a:rPr lang="zh-CN" altLang="en-US" dirty="0">
                <a:latin typeface="Times New Roman" panose="02020603050405020304" pitchFamily="18" charset="0"/>
                <a:ea typeface="宋体" panose="02010600030101010101" pitchFamily="2" charset="-122"/>
                <a:cs typeface="Times New Roman" panose="02020603050405020304" pitchFamily="18" charset="0"/>
              </a:rPr>
              <a:t>可以引入支持异构卫星的能力，允许在同一星座中配置不同链路带宽、延迟和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ISL</a:t>
            </a:r>
            <a:r>
              <a:rPr lang="zh-CN" altLang="en-US" dirty="0">
                <a:latin typeface="Times New Roman" panose="02020603050405020304" pitchFamily="18" charset="0"/>
                <a:ea typeface="宋体" panose="02010600030101010101" pitchFamily="2" charset="-122"/>
                <a:cs typeface="Times New Roman" panose="02020603050405020304" pitchFamily="18" charset="0"/>
              </a:rPr>
              <a:t>数量的卫星节点。可以开发拓扑生成算法，根据卫星的异构性创建适应性强的网络拓扑。</a:t>
            </a:r>
          </a:p>
          <a:p>
            <a:endParaRPr lang="zh-CN" altLang="en-US" dirty="0"/>
          </a:p>
        </p:txBody>
      </p:sp>
      <p:sp>
        <p:nvSpPr>
          <p:cNvPr id="12" name="灯片编号占位符 14">
            <a:extLst>
              <a:ext uri="{FF2B5EF4-FFF2-40B4-BE49-F238E27FC236}">
                <a16:creationId xmlns:a16="http://schemas.microsoft.com/office/drawing/2014/main" id="{70EF5721-1EDB-4458-A171-DD71B643B0FA}"/>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29</a:t>
            </a:r>
            <a:endParaRPr lang="zh-CN" altLang="en-US" sz="1400" b="1" dirty="0">
              <a:solidFill>
                <a:schemeClr val="tx1"/>
              </a:solidFill>
            </a:endParaRPr>
          </a:p>
        </p:txBody>
      </p:sp>
    </p:spTree>
    <p:extLst>
      <p:ext uri="{BB962C8B-B14F-4D97-AF65-F5344CB8AC3E}">
        <p14:creationId xmlns:p14="http://schemas.microsoft.com/office/powerpoint/2010/main" val="215867578"/>
      </p:ext>
    </p:extLst>
  </p:cSld>
  <p:clrMapOvr>
    <a:masterClrMapping/>
  </p:clrMapOvr>
  <p:transition advTm="428"/>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2"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3"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4" cstate="screen">
            <a:alphaModFix amt="50000"/>
          </a:blip>
          <a:stretch>
            <a:fillRect/>
          </a:stretch>
        </p:blipFill>
        <p:spPr>
          <a:xfrm>
            <a:off x="8896865" y="6530957"/>
            <a:ext cx="3038389" cy="185483"/>
          </a:xfrm>
          <a:prstGeom prst="rect">
            <a:avLst/>
          </a:prstGeom>
        </p:spPr>
      </p:pic>
      <p:sp>
        <p:nvSpPr>
          <p:cNvPr id="6" name="矩形 5"/>
          <p:cNvSpPr/>
          <p:nvPr/>
        </p:nvSpPr>
        <p:spPr>
          <a:xfrm>
            <a:off x="3541455" y="2829560"/>
            <a:ext cx="5109091" cy="1569660"/>
          </a:xfrm>
          <a:prstGeom prst="rect">
            <a:avLst/>
          </a:prstGeom>
          <a:noFill/>
          <a:ln>
            <a:noFill/>
          </a:ln>
        </p:spPr>
        <p:txBody>
          <a:bodyPr wrap="none" rtlCol="0" anchor="t">
            <a:spAutoFit/>
          </a:bodyPr>
          <a:lstStyle/>
          <a:p>
            <a:pPr algn="ctr"/>
            <a:r>
              <a:rPr lang="zh-CN" altLang="en-US" sz="9600" b="1" dirty="0">
                <a:ln w="6600">
                  <a:solidFill>
                    <a:schemeClr val="accent2"/>
                  </a:solidFill>
                  <a:prstDash val="solid"/>
                </a:ln>
                <a:solidFill>
                  <a:srgbClr val="FFFFFF"/>
                </a:solidFill>
                <a:effectLst>
                  <a:outerShdw dist="38100" dir="2700000" algn="tl" rotWithShape="0">
                    <a:schemeClr val="accent2"/>
                  </a:outerShdw>
                </a:effectLst>
              </a:rPr>
              <a:t>感谢垂听</a:t>
            </a:r>
          </a:p>
        </p:txBody>
      </p:sp>
      <p:sp>
        <p:nvSpPr>
          <p:cNvPr id="2" name="灯片编号占位符 14">
            <a:extLst>
              <a:ext uri="{FF2B5EF4-FFF2-40B4-BE49-F238E27FC236}">
                <a16:creationId xmlns:a16="http://schemas.microsoft.com/office/drawing/2014/main" id="{FBF2DCFA-CC9D-466C-3FF4-A015DDCAB126}"/>
              </a:ext>
            </a:extLst>
          </p:cNvPr>
          <p:cNvSpPr txBox="1">
            <a:spLocks/>
          </p:cNvSpPr>
          <p:nvPr/>
        </p:nvSpPr>
        <p:spPr>
          <a:xfrm>
            <a:off x="9192418" y="617848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b="1" dirty="0">
                <a:solidFill>
                  <a:schemeClr val="tx1"/>
                </a:solidFill>
              </a:rPr>
              <a:t>30</a:t>
            </a:r>
            <a:endParaRPr lang="zh-CN" altLang="en-US" sz="1400" b="1" dirty="0">
              <a:solidFill>
                <a:schemeClr val="tx1"/>
              </a:solidFill>
            </a:endParaRPr>
          </a:p>
        </p:txBody>
      </p:sp>
    </p:spTree>
  </p:cSld>
  <p:clrMapOvr>
    <a:masterClrMapping/>
  </p:clrMapOvr>
  <p:transition advTm="494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p:cNvSpPr txBox="1"/>
          <p:nvPr/>
        </p:nvSpPr>
        <p:spPr>
          <a:xfrm>
            <a:off x="262770" y="230332"/>
            <a:ext cx="523240" cy="52197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01</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48780"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背景介绍</a:t>
            </a:r>
          </a:p>
        </p:txBody>
      </p:sp>
      <p:sp>
        <p:nvSpPr>
          <p:cNvPr id="3" name="文本框 2"/>
          <p:cNvSpPr txBox="1"/>
          <p:nvPr/>
        </p:nvSpPr>
        <p:spPr>
          <a:xfrm>
            <a:off x="363237" y="1101139"/>
            <a:ext cx="11345993" cy="5388908"/>
          </a:xfrm>
          <a:prstGeom prst="rect">
            <a:avLst/>
          </a:prstGeom>
          <a:noFill/>
        </p:spPr>
        <p:txBody>
          <a:bodyPr wrap="square" rtlCol="0">
            <a:noAutofit/>
          </a:bodyPr>
          <a:lstStyle/>
          <a:p>
            <a:pPr indent="457200"/>
            <a:r>
              <a:rPr kumimoji="1" lang="zh-CN" altLang="en-US" sz="2000" b="1" dirty="0">
                <a:latin typeface="宋体" panose="02010600030101010101" pitchFamily="2" charset="-122"/>
                <a:ea typeface="宋体" panose="02010600030101010101" pitchFamily="2" charset="-122"/>
                <a:cs typeface="等线" panose="02010600030101010101" charset="-122"/>
              </a:rPr>
              <a:t>地面网络通信与卫星网络通信：</a:t>
            </a:r>
            <a:endParaRPr kumimoji="1" lang="en-US" altLang="zh-CN" sz="2000" b="1" dirty="0">
              <a:latin typeface="宋体" panose="02010600030101010101" pitchFamily="2" charset="-122"/>
              <a:ea typeface="宋体" panose="02010600030101010101" pitchFamily="2" charset="-122"/>
              <a:cs typeface="等线" panose="02010600030101010101" charset="-122"/>
            </a:endParaRPr>
          </a:p>
          <a:p>
            <a:pPr indent="457200"/>
            <a:endParaRPr lang="en-US" altLang="zh-CN" dirty="0">
              <a:latin typeface="宋体" panose="02010600030101010101" pitchFamily="2" charset="-122"/>
              <a:ea typeface="宋体" panose="02010600030101010101" pitchFamily="2" charset="-122"/>
            </a:endParaRPr>
          </a:p>
          <a:p>
            <a:pPr indent="457200"/>
            <a:r>
              <a:rPr lang="zh-CN" altLang="en-US" dirty="0">
                <a:latin typeface="宋体" panose="02010600030101010101" pitchFamily="2" charset="-122"/>
                <a:ea typeface="宋体" panose="02010600030101010101" pitchFamily="2" charset="-122"/>
              </a:rPr>
              <a:t>随着全球对高速、低延迟互联网连接需求的不断增长，传统的地面通信网络在覆盖范围和成本上面临着诸多限制。</a:t>
            </a:r>
            <a:endParaRPr lang="en-US" altLang="zh-CN" dirty="0">
              <a:latin typeface="宋体" panose="02010600030101010101" pitchFamily="2" charset="-122"/>
              <a:ea typeface="宋体" panose="02010600030101010101" pitchFamily="2" charset="-122"/>
            </a:endParaRPr>
          </a:p>
          <a:p>
            <a:pPr indent="457200"/>
            <a:r>
              <a:rPr lang="zh-CN" altLang="en-US" dirty="0">
                <a:latin typeface="宋体" panose="02010600030101010101" pitchFamily="2" charset="-122"/>
                <a:ea typeface="宋体" panose="02010600030101010101" pitchFamily="2" charset="-122"/>
              </a:rPr>
              <a:t>自互联网诞生以来，卫星常常被用于通信和数据传输，随着技术的快速进步，卫星通信网络作为一种填补地面网络覆盖空白的有效方案，受到了越来越多的关注。</a:t>
            </a:r>
            <a:endParaRPr kumimoji="1" lang="zh-CN" altLang="en-US"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endParaRPr kumimoji="1" lang="en-US" altLang="zh-CN" b="1" dirty="0">
              <a:latin typeface="宋体" panose="02010600030101010101" pitchFamily="2" charset="-122"/>
              <a:ea typeface="宋体" panose="02010600030101010101" pitchFamily="2" charset="-122"/>
              <a:cs typeface="等线" panose="02010600030101010101" charset="-122"/>
            </a:endParaRPr>
          </a:p>
          <a:p>
            <a:pPr indent="457200"/>
            <a:r>
              <a:rPr kumimoji="1" lang="zh-CN" altLang="en-US" b="1" dirty="0">
                <a:latin typeface="宋体" panose="02010600030101010101" pitchFamily="2" charset="-122"/>
                <a:ea typeface="宋体" panose="02010600030101010101" pitchFamily="2" charset="-122"/>
                <a:cs typeface="等线" panose="02010600030101010101" charset="-122"/>
              </a:rPr>
              <a:t>            依靠地面基站通信                                  依靠卫星网络通信</a:t>
            </a:r>
            <a:endParaRPr kumimoji="1" lang="en-US" altLang="zh-CN" b="1" dirty="0">
              <a:latin typeface="宋体" panose="02010600030101010101" pitchFamily="2" charset="-122"/>
              <a:ea typeface="宋体" panose="02010600030101010101" pitchFamily="2" charset="-122"/>
              <a:cs typeface="等线" panose="02010600030101010101" charset="-122"/>
            </a:endParaRPr>
          </a:p>
        </p:txBody>
      </p:sp>
      <p:sp>
        <p:nvSpPr>
          <p:cNvPr id="17" name="灯片编号占位符 14">
            <a:extLst>
              <a:ext uri="{FF2B5EF4-FFF2-40B4-BE49-F238E27FC236}">
                <a16:creationId xmlns:a16="http://schemas.microsoft.com/office/drawing/2014/main" id="{856643AE-CF19-4429-824C-EAD20A475155}"/>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3</a:t>
            </a:r>
            <a:endParaRPr lang="zh-CN" altLang="en-US" sz="1400" b="1" dirty="0">
              <a:solidFill>
                <a:schemeClr val="tx1"/>
              </a:solidFill>
            </a:endParaRPr>
          </a:p>
        </p:txBody>
      </p:sp>
      <p:pic>
        <p:nvPicPr>
          <p:cNvPr id="11" name="图片 10">
            <a:extLst>
              <a:ext uri="{FF2B5EF4-FFF2-40B4-BE49-F238E27FC236}">
                <a16:creationId xmlns:a16="http://schemas.microsoft.com/office/drawing/2014/main" id="{03140506-7FDB-42BC-8223-1881068F27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9229" y="3046766"/>
            <a:ext cx="5028463" cy="2961572"/>
          </a:xfrm>
          <a:prstGeom prst="rect">
            <a:avLst/>
          </a:prstGeom>
        </p:spPr>
      </p:pic>
      <p:pic>
        <p:nvPicPr>
          <p:cNvPr id="13" name="图片 12">
            <a:extLst>
              <a:ext uri="{FF2B5EF4-FFF2-40B4-BE49-F238E27FC236}">
                <a16:creationId xmlns:a16="http://schemas.microsoft.com/office/drawing/2014/main" id="{70E70DF0-B8B2-45BD-2061-C55BBABD8E12}"/>
              </a:ext>
            </a:extLst>
          </p:cNvPr>
          <p:cNvPicPr>
            <a:picLocks noChangeAspect="1"/>
          </p:cNvPicPr>
          <p:nvPr/>
        </p:nvPicPr>
        <p:blipFill>
          <a:blip r:embed="rId8">
            <a:extLst>
              <a:ext uri="{28A0092B-C50C-407E-A947-70E740481C1C}">
                <a14:useLocalDpi xmlns:a14="http://schemas.microsoft.com/office/drawing/2010/main" val="0"/>
              </a:ext>
            </a:extLst>
          </a:blip>
          <a:srcRect l="6910" t="17904" r="6252" b="7509"/>
          <a:stretch/>
        </p:blipFill>
        <p:spPr>
          <a:xfrm>
            <a:off x="630598" y="3065628"/>
            <a:ext cx="5156511" cy="2930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cSld>
  <p:clrMapOvr>
    <a:masterClrMapping/>
  </p:clrMapOvr>
  <p:transition advTm="5890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2C222-23D0-7196-5FF6-5D1EAB112019}"/>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EC4876B8-DA71-6AB2-06D7-E23CDF6663D9}"/>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C2B3D9F0-A5C9-9390-6A0E-7F3EFFBC66CB}"/>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4F7B9F44-12A0-6CD7-7541-142BC24700E0}"/>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8505985D-27E0-A767-8A9E-07DE9D215FF9}"/>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7E83112B-0FCE-419B-A2EA-8EE3168233BD}"/>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03D9F7D0-A841-EC32-6276-52425EDAC97B}"/>
              </a:ext>
            </a:extLst>
          </p:cNvPr>
          <p:cNvSpPr txBox="1"/>
          <p:nvPr/>
        </p:nvSpPr>
        <p:spPr>
          <a:xfrm>
            <a:off x="262770" y="230332"/>
            <a:ext cx="523240" cy="52197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01</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71676E74-7046-64A1-9F85-1C0B55DA76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D3D0098-F1DE-F4AD-A227-A1B3A5DE38D4}"/>
              </a:ext>
            </a:extLst>
          </p:cNvPr>
          <p:cNvSpPr txBox="1"/>
          <p:nvPr/>
        </p:nvSpPr>
        <p:spPr>
          <a:xfrm>
            <a:off x="1048780"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背景介绍</a:t>
            </a:r>
          </a:p>
        </p:txBody>
      </p:sp>
      <p:sp>
        <p:nvSpPr>
          <p:cNvPr id="3" name="文本框 2">
            <a:extLst>
              <a:ext uri="{FF2B5EF4-FFF2-40B4-BE49-F238E27FC236}">
                <a16:creationId xmlns:a16="http://schemas.microsoft.com/office/drawing/2014/main" id="{386BC326-A142-CEA5-C3D7-B50D2F7FB460}"/>
              </a:ext>
            </a:extLst>
          </p:cNvPr>
          <p:cNvSpPr txBox="1"/>
          <p:nvPr/>
        </p:nvSpPr>
        <p:spPr>
          <a:xfrm>
            <a:off x="363237" y="1101139"/>
            <a:ext cx="11345993"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LEO</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巨型星座：</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巨型星座指的是由数百至数千颗小型卫星组成的大规模卫星网络，这些卫星在近地轨道上运行。与传统的地球同步轨道（</a:t>
            </a:r>
            <a:r>
              <a:rPr lang="en-US" altLang="zh-CN" dirty="0">
                <a:latin typeface="Times New Roman" panose="02020603050405020304" pitchFamily="18" charset="0"/>
                <a:ea typeface="宋体" panose="02010600030101010101" pitchFamily="2" charset="-122"/>
                <a:cs typeface="Times New Roman" panose="02020603050405020304" pitchFamily="18" charset="0"/>
              </a:rPr>
              <a:t>GEO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）卫星相比，</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卫星的轨道高度较低，因此在通信延迟和数据传输速度方面具有显著优势。近年来，</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巨型星座已成为卫星通信领域的一个重要趋势，被认为是解决全球互联网接入、尤其是偏远地区和欠发达地区网络覆盖问题的革命性技术。</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卫星与地面站的通信</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新一代卫星星座通过发射大量的小型卫星，不仅满足了高带宽、低延迟的需求，还可以为全球大部分地区提供接近实时的互联网服务。</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11A779B0-524F-4675-21C4-0991B8DA194F}"/>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4</a:t>
            </a:r>
            <a:endParaRPr lang="zh-CN" altLang="en-US" sz="1400" b="1" dirty="0">
              <a:solidFill>
                <a:schemeClr val="tx1"/>
              </a:solidFill>
            </a:endParaRPr>
          </a:p>
        </p:txBody>
      </p:sp>
      <p:pic>
        <p:nvPicPr>
          <p:cNvPr id="6" name="图片 5">
            <a:extLst>
              <a:ext uri="{FF2B5EF4-FFF2-40B4-BE49-F238E27FC236}">
                <a16:creationId xmlns:a16="http://schemas.microsoft.com/office/drawing/2014/main" id="{E28DD6FC-7A67-553D-7228-E15919E068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7959" y="2614326"/>
            <a:ext cx="8014994" cy="25935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779055551"/>
      </p:ext>
    </p:extLst>
  </p:cSld>
  <p:clrMapOvr>
    <a:masterClrMapping/>
  </p:clrMapOvr>
  <p:transition advTm="5890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9F74C-422A-5F04-2D28-D516429C504D}"/>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E5C4014D-EF6C-59B6-4F57-C9DE2066785A}"/>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A8A01E3B-9341-9AD9-64D7-994D4842960B}"/>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70A4D695-9B47-3A6A-567B-B591411E4AD5}"/>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ABB81F96-E22F-6E73-E47B-3C4999471FC5}"/>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8277AA9-A2FB-1C81-71BA-176BEDB1497E}"/>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6811B96C-D4BB-5518-EDEA-27434DB7B88E}"/>
              </a:ext>
            </a:extLst>
          </p:cNvPr>
          <p:cNvSpPr txBox="1"/>
          <p:nvPr/>
        </p:nvSpPr>
        <p:spPr>
          <a:xfrm>
            <a:off x="262770" y="230332"/>
            <a:ext cx="523240" cy="52197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01</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51644F2A-16E4-E94F-D5C5-AF9AE31023CF}"/>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AB0F253-878F-12F2-6767-0336D33609D3}"/>
              </a:ext>
            </a:extLst>
          </p:cNvPr>
          <p:cNvSpPr txBox="1"/>
          <p:nvPr/>
        </p:nvSpPr>
        <p:spPr>
          <a:xfrm>
            <a:off x="1048780"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背景介绍</a:t>
            </a:r>
          </a:p>
        </p:txBody>
      </p:sp>
      <p:sp>
        <p:nvSpPr>
          <p:cNvPr id="3" name="文本框 2">
            <a:extLst>
              <a:ext uri="{FF2B5EF4-FFF2-40B4-BE49-F238E27FC236}">
                <a16:creationId xmlns:a16="http://schemas.microsoft.com/office/drawing/2014/main" id="{9FED48F4-96B6-FF27-03AA-90834BF52D0A}"/>
              </a:ext>
            </a:extLst>
          </p:cNvPr>
          <p:cNvSpPr txBox="1"/>
          <p:nvPr/>
        </p:nvSpPr>
        <p:spPr>
          <a:xfrm>
            <a:off x="363237" y="1101139"/>
            <a:ext cx="11345993" cy="5388908"/>
          </a:xfrm>
          <a:prstGeom prst="rect">
            <a:avLst/>
          </a:prstGeom>
          <a:noFill/>
        </p:spPr>
        <p:txBody>
          <a:bodyPr wrap="square" rtlCol="0">
            <a:noAutofit/>
          </a:bodyPr>
          <a:lstStyle/>
          <a:p>
            <a:pPr indent="457200"/>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三大</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LEO</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巨型星座项目：</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      SpaceX</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的</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Starlink Shell 1	        </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亚马逊的</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Project Kuiper</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Shell 1 	             Telesat Shell 1</a:t>
            </a:r>
          </a:p>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有</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72×22</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共</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1584</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颗卫星</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有</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34×34</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共</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1156</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颗卫星</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有</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27×13</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共</a:t>
            </a:r>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351</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颗卫星</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66172F45-BF69-3C7B-AECA-74B44C8C1471}"/>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5</a:t>
            </a:r>
            <a:endParaRPr lang="zh-CN" altLang="en-US" sz="1400" b="1" dirty="0">
              <a:solidFill>
                <a:schemeClr val="tx1"/>
              </a:solidFill>
            </a:endParaRPr>
          </a:p>
        </p:txBody>
      </p:sp>
      <p:pic>
        <p:nvPicPr>
          <p:cNvPr id="15" name="图片 14">
            <a:extLst>
              <a:ext uri="{FF2B5EF4-FFF2-40B4-BE49-F238E27FC236}">
                <a16:creationId xmlns:a16="http://schemas.microsoft.com/office/drawing/2014/main" id="{AA416378-688A-3DE4-FEF5-A23B71D4A2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267" y="1976435"/>
            <a:ext cx="3865222" cy="3376658"/>
          </a:xfrm>
          <a:prstGeom prst="rect">
            <a:avLst/>
          </a:prstGeom>
        </p:spPr>
      </p:pic>
      <p:pic>
        <p:nvPicPr>
          <p:cNvPr id="20" name="图片 19">
            <a:extLst>
              <a:ext uri="{FF2B5EF4-FFF2-40B4-BE49-F238E27FC236}">
                <a16:creationId xmlns:a16="http://schemas.microsoft.com/office/drawing/2014/main" id="{13E15BC3-8F90-47B3-597E-4B798276BB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0743" y="1970279"/>
            <a:ext cx="3865222" cy="3382814"/>
          </a:xfrm>
          <a:prstGeom prst="rect">
            <a:avLst/>
          </a:prstGeom>
        </p:spPr>
      </p:pic>
      <p:pic>
        <p:nvPicPr>
          <p:cNvPr id="22" name="图片 21">
            <a:extLst>
              <a:ext uri="{FF2B5EF4-FFF2-40B4-BE49-F238E27FC236}">
                <a16:creationId xmlns:a16="http://schemas.microsoft.com/office/drawing/2014/main" id="{57A8FD17-8466-5910-E763-DF6A30A593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7630" y="1970279"/>
            <a:ext cx="3550870" cy="3382814"/>
          </a:xfrm>
          <a:prstGeom prst="rect">
            <a:avLst/>
          </a:prstGeom>
        </p:spPr>
      </p:pic>
    </p:spTree>
    <p:custDataLst>
      <p:tags r:id="rId1"/>
    </p:custDataLst>
    <p:extLst>
      <p:ext uri="{BB962C8B-B14F-4D97-AF65-F5344CB8AC3E}">
        <p14:creationId xmlns:p14="http://schemas.microsoft.com/office/powerpoint/2010/main" val="1626510019"/>
      </p:ext>
    </p:extLst>
  </p:cSld>
  <p:clrMapOvr>
    <a:masterClrMapping/>
  </p:clrMapOvr>
  <p:transition advTm="5890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a:stretch>
            <a:fillRect/>
          </a:stretch>
        </p:blipFill>
        <p:spPr>
          <a:xfrm>
            <a:off x="7658100" y="0"/>
            <a:ext cx="4533900" cy="6858000"/>
          </a:xfrm>
          <a:prstGeom prst="rect">
            <a:avLst/>
          </a:prstGeom>
        </p:spPr>
      </p:pic>
      <p:sp>
        <p:nvSpPr>
          <p:cNvPr id="20" name="矩形 19"/>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p:cNvPicPr>
            <a:picLocks noChangeAspect="1"/>
          </p:cNvPicPr>
          <p:nvPr/>
        </p:nvPicPr>
        <p:blipFill>
          <a:blip r:embed="rId6"/>
          <a:stretch>
            <a:fillRect/>
          </a:stretch>
        </p:blipFill>
        <p:spPr>
          <a:xfrm>
            <a:off x="7156449" y="317223"/>
            <a:ext cx="1003300" cy="1003300"/>
          </a:xfrm>
          <a:prstGeom prst="rect">
            <a:avLst/>
          </a:prstGeom>
        </p:spPr>
      </p:pic>
      <p:sp>
        <p:nvSpPr>
          <p:cNvPr id="23" name="矩形 22"/>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p:cNvGrpSpPr/>
          <p:nvPr/>
        </p:nvGrpSpPr>
        <p:grpSpPr>
          <a:xfrm>
            <a:off x="-212" y="2374005"/>
            <a:ext cx="5567633" cy="2752725"/>
            <a:chOff x="-212" y="2374005"/>
            <a:chExt cx="5567633" cy="2752725"/>
          </a:xfrm>
        </p:grpSpPr>
        <p:sp>
          <p:nvSpPr>
            <p:cNvPr id="8" name="文本框 7"/>
            <p:cNvSpPr txBox="1"/>
            <p:nvPr/>
          </p:nvSpPr>
          <p:spPr>
            <a:xfrm>
              <a:off x="1654599" y="2374005"/>
              <a:ext cx="1623060" cy="58356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02</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p:cNvSpPr txBox="1"/>
            <p:nvPr/>
          </p:nvSpPr>
          <p:spPr>
            <a:xfrm>
              <a:off x="-212" y="3098540"/>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功能实现</a:t>
              </a:r>
            </a:p>
          </p:txBody>
        </p:sp>
        <p:sp>
          <p:nvSpPr>
            <p:cNvPr id="15" name="文本框 14"/>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
        <p:nvSpPr>
          <p:cNvPr id="14" name="灯片编号占位符 14">
            <a:extLst>
              <a:ext uri="{FF2B5EF4-FFF2-40B4-BE49-F238E27FC236}">
                <a16:creationId xmlns:a16="http://schemas.microsoft.com/office/drawing/2014/main" id="{9B6F8E6F-1CBC-46BE-883D-326C7E609507}"/>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6</a:t>
            </a:r>
            <a:endParaRPr lang="zh-CN" altLang="en-US" sz="1400" b="1" dirty="0">
              <a:solidFill>
                <a:schemeClr val="tx1"/>
              </a:solidFill>
            </a:endParaRPr>
          </a:p>
        </p:txBody>
      </p:sp>
    </p:spTree>
    <p:custDataLst>
      <p:tags r:id="rId1"/>
    </p:custDataLst>
  </p:cSld>
  <p:clrMapOvr>
    <a:masterClrMapping/>
  </p:clrMapOvr>
  <p:transition advTm="21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998C-3C04-F3A1-9A9C-EBE3F43E90D1}"/>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C09B0794-3005-B5B0-3186-449125D2D097}"/>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A91AA0C-03DF-B88E-E805-A5A51AE6BE88}"/>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3163834-55AB-4FD5-DFE7-BB3DC96F058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951452D7-3B91-CB89-9E28-BE17BF3212C1}"/>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631742E-482A-F88D-96AF-66CDBA023943}"/>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9C67F91F-FAA2-2715-17E0-DB058C610D21}"/>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4286983E-75F5-50F5-49CC-BB7DEF9D305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2236DA1-3C61-6E36-A7F5-096E21E91D76}"/>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C6712A4F-EF5D-CAEA-9122-818519C28A3F}"/>
              </a:ext>
            </a:extLst>
          </p:cNvPr>
          <p:cNvSpPr txBox="1"/>
          <p:nvPr/>
        </p:nvSpPr>
        <p:spPr>
          <a:xfrm>
            <a:off x="726474" y="1126749"/>
            <a:ext cx="4925623" cy="5388908"/>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LEO</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巨型星座产生的需求：</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zh-CN" altLang="en-US" dirty="0">
                <a:latin typeface="Times New Roman" panose="02020603050405020304" pitchFamily="18" charset="0"/>
                <a:ea typeface="宋体" panose="02010600030101010101" pitchFamily="2" charset="-122"/>
                <a:cs typeface="Times New Roman" panose="02020603050405020304" pitchFamily="18" charset="0"/>
              </a:rPr>
              <a:t>随着大规模卫星星座的兴起，如何有效地设计、部署和管理这些网络成为一项复杂的技术挑战，我们需要一个卫星网络仿真平台来模拟这种网络的行为。</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indent="457200"/>
            <a:r>
              <a:rPr lang="en-US" altLang="zh-CN"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dirty="0">
                <a:latin typeface="Times New Roman" panose="02020603050405020304" pitchFamily="18" charset="0"/>
                <a:ea typeface="宋体" panose="02010600030101010101" pitchFamily="2" charset="-122"/>
                <a:cs typeface="Times New Roman" panose="02020603050405020304" pitchFamily="18" charset="0"/>
              </a:rPr>
              <a:t>提供了一个包含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LEO</a:t>
            </a:r>
            <a:r>
              <a:rPr lang="zh-CN" altLang="en-US" dirty="0">
                <a:latin typeface="Times New Roman" panose="02020603050405020304" pitchFamily="18" charset="0"/>
                <a:ea typeface="宋体" panose="02010600030101010101" pitchFamily="2" charset="-122"/>
                <a:cs typeface="Times New Roman" panose="02020603050405020304" pitchFamily="18" charset="0"/>
              </a:rPr>
              <a:t>动态的数据包级模拟器和一个可视化模块，数据包模拟器是依托</a:t>
            </a:r>
            <a:r>
              <a:rPr lang="en-US" altLang="zh-CN" dirty="0">
                <a:latin typeface="Times New Roman" panose="02020603050405020304" pitchFamily="18" charset="0"/>
                <a:ea typeface="宋体" panose="02010600030101010101" pitchFamily="2" charset="-122"/>
                <a:cs typeface="Times New Roman" panose="02020603050405020304" pitchFamily="18" charset="0"/>
              </a:rPr>
              <a:t>ns-3</a:t>
            </a:r>
            <a:r>
              <a:rPr lang="zh-CN" altLang="en-US" dirty="0">
                <a:latin typeface="Times New Roman" panose="02020603050405020304" pitchFamily="18" charset="0"/>
                <a:ea typeface="宋体" panose="02010600030101010101" pitchFamily="2" charset="-122"/>
                <a:cs typeface="Times New Roman" panose="02020603050405020304" pitchFamily="18" charset="0"/>
              </a:rPr>
              <a:t>模块实现的，可视化组件使用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Cesium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来呈现</a:t>
            </a:r>
            <a:br>
              <a:rPr lang="zh-CN" altLang="en-US" dirty="0">
                <a:latin typeface="Times New Roman" panose="02020603050405020304" pitchFamily="18" charset="0"/>
                <a:ea typeface="宋体" panose="02010600030101010101" pitchFamily="2" charset="-122"/>
                <a:cs typeface="Times New Roman" panose="02020603050405020304" pitchFamily="18" charset="0"/>
              </a:rPr>
            </a:b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910FE451-3F8F-52E2-0F64-4518F917B8EF}"/>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7</a:t>
            </a:r>
            <a:endParaRPr lang="zh-CN" altLang="en-US" sz="1400" b="1" dirty="0">
              <a:solidFill>
                <a:schemeClr val="tx1"/>
              </a:solidFill>
            </a:endParaRPr>
          </a:p>
        </p:txBody>
      </p:sp>
      <p:pic>
        <p:nvPicPr>
          <p:cNvPr id="10" name="图片 9">
            <a:extLst>
              <a:ext uri="{FF2B5EF4-FFF2-40B4-BE49-F238E27FC236}">
                <a16:creationId xmlns:a16="http://schemas.microsoft.com/office/drawing/2014/main" id="{50E813A5-F7BB-C866-DE4A-8B67C13F4093}"/>
              </a:ext>
            </a:extLst>
          </p:cNvPr>
          <p:cNvPicPr>
            <a:picLocks noChangeAspect="1"/>
          </p:cNvPicPr>
          <p:nvPr/>
        </p:nvPicPr>
        <p:blipFill>
          <a:blip r:embed="rId7"/>
          <a:stretch>
            <a:fillRect/>
          </a:stretch>
        </p:blipFill>
        <p:spPr>
          <a:xfrm>
            <a:off x="6426506" y="1079413"/>
            <a:ext cx="4834729" cy="4830434"/>
          </a:xfrm>
          <a:prstGeom prst="rect">
            <a:avLst/>
          </a:prstGeom>
        </p:spPr>
      </p:pic>
      <p:sp>
        <p:nvSpPr>
          <p:cNvPr id="11" name="文本框 10">
            <a:extLst>
              <a:ext uri="{FF2B5EF4-FFF2-40B4-BE49-F238E27FC236}">
                <a16:creationId xmlns:a16="http://schemas.microsoft.com/office/drawing/2014/main" id="{2B409BC2-397A-D67D-73B5-BD67752287B8}"/>
              </a:ext>
            </a:extLst>
          </p:cNvPr>
          <p:cNvSpPr txBox="1"/>
          <p:nvPr/>
        </p:nvSpPr>
        <p:spPr>
          <a:xfrm>
            <a:off x="7750921" y="5909847"/>
            <a:ext cx="2589777" cy="338554"/>
          </a:xfrm>
          <a:prstGeom prst="rect">
            <a:avLst/>
          </a:prstGeom>
          <a:noFill/>
        </p:spPr>
        <p:txBody>
          <a:bodyPr wrap="square" rtlCol="0">
            <a:spAutoFit/>
          </a:bodyPr>
          <a:lstStyle/>
          <a:p>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Hypatia</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架构简易框图</a:t>
            </a:r>
          </a:p>
        </p:txBody>
      </p:sp>
    </p:spTree>
    <p:custDataLst>
      <p:tags r:id="rId1"/>
    </p:custDataLst>
    <p:extLst>
      <p:ext uri="{BB962C8B-B14F-4D97-AF65-F5344CB8AC3E}">
        <p14:creationId xmlns:p14="http://schemas.microsoft.com/office/powerpoint/2010/main" val="1190162603"/>
      </p:ext>
    </p:extLst>
  </p:cSld>
  <p:clrMapOvr>
    <a:masterClrMapping/>
  </p:clrMapOvr>
  <p:transition advTm="5890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03B04-A814-A3BF-0C82-F5DBA14824B4}"/>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4155C98C-2917-5E19-7FC4-FFF6FA57AC6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2A5BA44-1F2F-E506-2A4A-07F568D97C82}"/>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9515AEA7-BEC9-DCEE-B7F8-B2203DDEF91B}"/>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5654EBD7-B169-8C06-F801-0BC0D25A368B}"/>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A0733955-421E-B753-8874-6F33AAC2561B}"/>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0EFF11F0-CBED-4DD0-B7F9-387498DA0998}"/>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E0692E70-3A47-B4B8-60E3-4A9B40BCFF78}"/>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AB0C673C-5FD9-3953-1C50-2DBE4D06C412}"/>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功能实现</a:t>
            </a:r>
          </a:p>
        </p:txBody>
      </p:sp>
      <p:sp>
        <p:nvSpPr>
          <p:cNvPr id="3" name="文本框 2">
            <a:extLst>
              <a:ext uri="{FF2B5EF4-FFF2-40B4-BE49-F238E27FC236}">
                <a16:creationId xmlns:a16="http://schemas.microsoft.com/office/drawing/2014/main" id="{6A007DED-75EE-E091-4968-8D7BAEE5F69D}"/>
              </a:ext>
            </a:extLst>
          </p:cNvPr>
          <p:cNvSpPr txBox="1"/>
          <p:nvPr/>
        </p:nvSpPr>
        <p:spPr>
          <a:xfrm>
            <a:off x="629288" y="1074738"/>
            <a:ext cx="4925623" cy="461665"/>
          </a:xfrm>
          <a:prstGeom prst="rect">
            <a:avLst/>
          </a:prstGeom>
          <a:noFill/>
        </p:spPr>
        <p:txBody>
          <a:bodyPr wrap="square" rtlCol="0">
            <a:noAutofit/>
          </a:bodyPr>
          <a:lstStyle/>
          <a:p>
            <a:pPr indent="457200"/>
            <a:r>
              <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rPr>
              <a:t>Hypatia</a:t>
            </a:r>
            <a:r>
              <a:rPr kumimoji="1" lang="zh-CN" altLang="en-US" sz="2000" b="1" dirty="0">
                <a:latin typeface="Times New Roman" panose="02020603050405020304" pitchFamily="18" charset="0"/>
                <a:ea typeface="宋体" panose="02010600030101010101" pitchFamily="2" charset="-122"/>
                <a:cs typeface="Times New Roman" panose="02020603050405020304" pitchFamily="18" charset="0"/>
              </a:rPr>
              <a:t>平台初始设置</a:t>
            </a:r>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kumimoji="1"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indent="45720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灯片编号占位符 14">
            <a:extLst>
              <a:ext uri="{FF2B5EF4-FFF2-40B4-BE49-F238E27FC236}">
                <a16:creationId xmlns:a16="http://schemas.microsoft.com/office/drawing/2014/main" id="{9489B1D5-6D87-1877-6579-026A91F8A6B2}"/>
              </a:ext>
            </a:extLst>
          </p:cNvPr>
          <p:cNvSpPr>
            <a:spLocks noGrp="1"/>
          </p:cNvSpPr>
          <p:nvPr>
            <p:ph type="sldNum" sz="quarter" idx="12"/>
          </p:nvPr>
        </p:nvSpPr>
        <p:spPr>
          <a:xfrm>
            <a:off x="9192054" y="6098521"/>
            <a:ext cx="2743200" cy="365125"/>
          </a:xfrm>
        </p:spPr>
        <p:txBody>
          <a:bodyPr/>
          <a:lstStyle/>
          <a:p>
            <a:r>
              <a:rPr lang="en-US" altLang="zh-CN" sz="1400" b="1" dirty="0">
                <a:solidFill>
                  <a:schemeClr val="tx1"/>
                </a:solidFill>
              </a:rPr>
              <a:t>8</a:t>
            </a:r>
            <a:endParaRPr lang="zh-CN" altLang="en-US" sz="1400" b="1" dirty="0">
              <a:solidFill>
                <a:schemeClr val="tx1"/>
              </a:solidFill>
            </a:endParaRPr>
          </a:p>
        </p:txBody>
      </p:sp>
      <p:pic>
        <p:nvPicPr>
          <p:cNvPr id="9" name="图片 8">
            <a:extLst>
              <a:ext uri="{FF2B5EF4-FFF2-40B4-BE49-F238E27FC236}">
                <a16:creationId xmlns:a16="http://schemas.microsoft.com/office/drawing/2014/main" id="{7DA1C1C6-79BE-4C10-9E9C-305DE2FD30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5146" y="1536403"/>
            <a:ext cx="8593203" cy="4689304"/>
          </a:xfrm>
          <a:prstGeom prst="rect">
            <a:avLst/>
          </a:prstGeom>
        </p:spPr>
      </p:pic>
    </p:spTree>
    <p:custDataLst>
      <p:tags r:id="rId1"/>
    </p:custDataLst>
    <p:extLst>
      <p:ext uri="{BB962C8B-B14F-4D97-AF65-F5344CB8AC3E}">
        <p14:creationId xmlns:p14="http://schemas.microsoft.com/office/powerpoint/2010/main" val="1534449830"/>
      </p:ext>
    </p:extLst>
  </p:cSld>
  <p:clrMapOvr>
    <a:masterClrMapping/>
  </p:clrMapOvr>
  <p:transition advTm="58902"/>
</p:sld>
</file>

<file path=ppt/tags/tag1.xml><?xml version="1.0" encoding="utf-8"?>
<p:tagLst xmlns:a="http://schemas.openxmlformats.org/drawingml/2006/main" xmlns:r="http://schemas.openxmlformats.org/officeDocument/2006/relationships" xmlns:p="http://schemas.openxmlformats.org/presentationml/2006/main">
  <p:tag name="TIMING" val="|0.604|0.518"/>
</p:tagLst>
</file>

<file path=ppt/tags/tag10.xml><?xml version="1.0" encoding="utf-8"?>
<p:tagLst xmlns:a="http://schemas.openxmlformats.org/drawingml/2006/main" xmlns:r="http://schemas.openxmlformats.org/officeDocument/2006/relationships" xmlns:p="http://schemas.openxmlformats.org/presentationml/2006/main">
  <p:tag name="TIMING" val="|0.567"/>
</p:tagLst>
</file>

<file path=ppt/tags/tag11.xml><?xml version="1.0" encoding="utf-8"?>
<p:tagLst xmlns:a="http://schemas.openxmlformats.org/drawingml/2006/main" xmlns:r="http://schemas.openxmlformats.org/officeDocument/2006/relationships" xmlns:p="http://schemas.openxmlformats.org/presentationml/2006/main">
  <p:tag name="TIMING" val="|0.889"/>
</p:tagLst>
</file>

<file path=ppt/tags/tag12.xml><?xml version="1.0" encoding="utf-8"?>
<p:tagLst xmlns:a="http://schemas.openxmlformats.org/drawingml/2006/main" xmlns:r="http://schemas.openxmlformats.org/officeDocument/2006/relationships" xmlns:p="http://schemas.openxmlformats.org/presentationml/2006/main">
  <p:tag name="TIMING" val="|0.889"/>
</p:tagLst>
</file>

<file path=ppt/tags/tag13.xml><?xml version="1.0" encoding="utf-8"?>
<p:tagLst xmlns:a="http://schemas.openxmlformats.org/drawingml/2006/main" xmlns:r="http://schemas.openxmlformats.org/officeDocument/2006/relationships" xmlns:p="http://schemas.openxmlformats.org/presentationml/2006/main">
  <p:tag name="TIMING" val="|0.889"/>
</p:tagLst>
</file>

<file path=ppt/tags/tag14.xml><?xml version="1.0" encoding="utf-8"?>
<p:tagLst xmlns:a="http://schemas.openxmlformats.org/drawingml/2006/main" xmlns:r="http://schemas.openxmlformats.org/officeDocument/2006/relationships" xmlns:p="http://schemas.openxmlformats.org/presentationml/2006/main">
  <p:tag name="TIMING" val="|0.889"/>
</p:tagLst>
</file>

<file path=ppt/tags/tag15.xml><?xml version="1.0" encoding="utf-8"?>
<p:tagLst xmlns:a="http://schemas.openxmlformats.org/drawingml/2006/main" xmlns:r="http://schemas.openxmlformats.org/officeDocument/2006/relationships" xmlns:p="http://schemas.openxmlformats.org/presentationml/2006/main">
  <p:tag name="TIMING" val="|0.889"/>
</p:tagLst>
</file>

<file path=ppt/tags/tag16.xml><?xml version="1.0" encoding="utf-8"?>
<p:tagLst xmlns:a="http://schemas.openxmlformats.org/drawingml/2006/main" xmlns:r="http://schemas.openxmlformats.org/officeDocument/2006/relationships" xmlns:p="http://schemas.openxmlformats.org/presentationml/2006/main">
  <p:tag name="TIMING" val="|0.889"/>
</p:tagLst>
</file>

<file path=ppt/tags/tag17.xml><?xml version="1.0" encoding="utf-8"?>
<p:tagLst xmlns:a="http://schemas.openxmlformats.org/drawingml/2006/main" xmlns:r="http://schemas.openxmlformats.org/officeDocument/2006/relationships" xmlns:p="http://schemas.openxmlformats.org/presentationml/2006/main">
  <p:tag name="TIMING" val="|0.889"/>
</p:tagLst>
</file>

<file path=ppt/tags/tag18.xml><?xml version="1.0" encoding="utf-8"?>
<p:tagLst xmlns:a="http://schemas.openxmlformats.org/drawingml/2006/main" xmlns:r="http://schemas.openxmlformats.org/officeDocument/2006/relationships" xmlns:p="http://schemas.openxmlformats.org/presentationml/2006/main">
  <p:tag name="TIMING" val="|0.889"/>
</p:tagLst>
</file>

<file path=ppt/tags/tag19.xml><?xml version="1.0" encoding="utf-8"?>
<p:tagLst xmlns:a="http://schemas.openxmlformats.org/drawingml/2006/main" xmlns:r="http://schemas.openxmlformats.org/officeDocument/2006/relationships" xmlns:p="http://schemas.openxmlformats.org/presentationml/2006/main">
  <p:tag name="TIMING" val="|0.889"/>
</p:tagLst>
</file>

<file path=ppt/tags/tag2.xml><?xml version="1.0" encoding="utf-8"?>
<p:tagLst xmlns:a="http://schemas.openxmlformats.org/drawingml/2006/main" xmlns:r="http://schemas.openxmlformats.org/officeDocument/2006/relationships" xmlns:p="http://schemas.openxmlformats.org/presentationml/2006/main">
  <p:tag name="TIMING" val="|1.082|2.016|0.918"/>
</p:tagLst>
</file>

<file path=ppt/tags/tag20.xml><?xml version="1.0" encoding="utf-8"?>
<p:tagLst xmlns:a="http://schemas.openxmlformats.org/drawingml/2006/main" xmlns:r="http://schemas.openxmlformats.org/officeDocument/2006/relationships" xmlns:p="http://schemas.openxmlformats.org/presentationml/2006/main">
  <p:tag name="TIMING" val="|0.889"/>
</p:tagLst>
</file>

<file path=ppt/tags/tag21.xml><?xml version="1.0" encoding="utf-8"?>
<p:tagLst xmlns:a="http://schemas.openxmlformats.org/drawingml/2006/main" xmlns:r="http://schemas.openxmlformats.org/officeDocument/2006/relationships" xmlns:p="http://schemas.openxmlformats.org/presentationml/2006/main">
  <p:tag name="TIMING" val="|0.889"/>
</p:tagLst>
</file>

<file path=ppt/tags/tag22.xml><?xml version="1.0" encoding="utf-8"?>
<p:tagLst xmlns:a="http://schemas.openxmlformats.org/drawingml/2006/main" xmlns:r="http://schemas.openxmlformats.org/officeDocument/2006/relationships" xmlns:p="http://schemas.openxmlformats.org/presentationml/2006/main">
  <p:tag name="TIMING" val="|0.889"/>
</p:tagLst>
</file>

<file path=ppt/tags/tag23.xml><?xml version="1.0" encoding="utf-8"?>
<p:tagLst xmlns:a="http://schemas.openxmlformats.org/drawingml/2006/main" xmlns:r="http://schemas.openxmlformats.org/officeDocument/2006/relationships" xmlns:p="http://schemas.openxmlformats.org/presentationml/2006/main">
  <p:tag name="TIMING" val="|0.505"/>
</p:tagLst>
</file>

<file path=ppt/tags/tag24.xml><?xml version="1.0" encoding="utf-8"?>
<p:tagLst xmlns:a="http://schemas.openxmlformats.org/drawingml/2006/main" xmlns:r="http://schemas.openxmlformats.org/officeDocument/2006/relationships" xmlns:p="http://schemas.openxmlformats.org/presentationml/2006/main">
  <p:tag name="TIMING" val="|0.889"/>
</p:tagLst>
</file>

<file path=ppt/tags/tag25.xml><?xml version="1.0" encoding="utf-8"?>
<p:tagLst xmlns:a="http://schemas.openxmlformats.org/drawingml/2006/main" xmlns:r="http://schemas.openxmlformats.org/officeDocument/2006/relationships" xmlns:p="http://schemas.openxmlformats.org/presentationml/2006/main">
  <p:tag name="TIMING" val="|0.889"/>
</p:tagLst>
</file>

<file path=ppt/tags/tag26.xml><?xml version="1.0" encoding="utf-8"?>
<p:tagLst xmlns:a="http://schemas.openxmlformats.org/drawingml/2006/main" xmlns:r="http://schemas.openxmlformats.org/officeDocument/2006/relationships" xmlns:p="http://schemas.openxmlformats.org/presentationml/2006/main">
  <p:tag name="TIMING" val="|0.889"/>
</p:tagLst>
</file>

<file path=ppt/tags/tag27.xml><?xml version="1.0" encoding="utf-8"?>
<p:tagLst xmlns:a="http://schemas.openxmlformats.org/drawingml/2006/main" xmlns:r="http://schemas.openxmlformats.org/officeDocument/2006/relationships" xmlns:p="http://schemas.openxmlformats.org/presentationml/2006/main">
  <p:tag name="TIMING" val="|0.889"/>
</p:tagLst>
</file>

<file path=ppt/tags/tag28.xml><?xml version="1.0" encoding="utf-8"?>
<p:tagLst xmlns:a="http://schemas.openxmlformats.org/drawingml/2006/main" xmlns:r="http://schemas.openxmlformats.org/officeDocument/2006/relationships" xmlns:p="http://schemas.openxmlformats.org/presentationml/2006/main">
  <p:tag name="TIMING" val="|0.505"/>
</p:tagLst>
</file>

<file path=ppt/tags/tag29.xml><?xml version="1.0" encoding="utf-8"?>
<p:tagLst xmlns:a="http://schemas.openxmlformats.org/drawingml/2006/main" xmlns:r="http://schemas.openxmlformats.org/officeDocument/2006/relationships" xmlns:p="http://schemas.openxmlformats.org/presentationml/2006/main">
  <p:tag name="TIMING" val="|0.889"/>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TIMING" val="|0.889"/>
</p:tagLst>
</file>

<file path=ppt/tags/tag31.xml><?xml version="1.0" encoding="utf-8"?>
<p:tagLst xmlns:a="http://schemas.openxmlformats.org/drawingml/2006/main" xmlns:r="http://schemas.openxmlformats.org/officeDocument/2006/relationships" xmlns:p="http://schemas.openxmlformats.org/presentationml/2006/main">
  <p:tag name="TIMING" val="|0.75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IMING" val="|0.505"/>
</p:tagLst>
</file>

<file path=ppt/tags/tag7.xml><?xml version="1.0" encoding="utf-8"?>
<p:tagLst xmlns:a="http://schemas.openxmlformats.org/drawingml/2006/main" xmlns:r="http://schemas.openxmlformats.org/officeDocument/2006/relationships" xmlns:p="http://schemas.openxmlformats.org/presentationml/2006/main">
  <p:tag name="TIMING" val="|0.889"/>
</p:tagLst>
</file>

<file path=ppt/tags/tag8.xml><?xml version="1.0" encoding="utf-8"?>
<p:tagLst xmlns:a="http://schemas.openxmlformats.org/drawingml/2006/main" xmlns:r="http://schemas.openxmlformats.org/officeDocument/2006/relationships" xmlns:p="http://schemas.openxmlformats.org/presentationml/2006/main">
  <p:tag name="TIMING" val="|0.889"/>
</p:tagLst>
</file>

<file path=ppt/tags/tag9.xml><?xml version="1.0" encoding="utf-8"?>
<p:tagLst xmlns:a="http://schemas.openxmlformats.org/drawingml/2006/main" xmlns:r="http://schemas.openxmlformats.org/officeDocument/2006/relationships" xmlns:p="http://schemas.openxmlformats.org/presentationml/2006/main">
  <p:tag name="TIMING" val="|0.8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4640</Words>
  <Application>Microsoft Office PowerPoint</Application>
  <PresentationFormat>宽屏</PresentationFormat>
  <Paragraphs>435</Paragraphs>
  <Slides>31</Slides>
  <Notes>29</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Source Han Sans SC</vt:lpstr>
      <vt:lpstr>Source Han Sans SC Light</vt:lpstr>
      <vt:lpstr>Source Han Sans SC Medium</vt:lpstr>
      <vt:lpstr>Source Han Sans SC Normal</vt:lpstr>
      <vt:lpstr>等线</vt:lpstr>
      <vt:lpstr>等线 Light</vt:lpstr>
      <vt:lpstr>宋体</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兴栋 孙</dc:creator>
  <cp:lastModifiedBy>兴栋 孙</cp:lastModifiedBy>
  <cp:revision>33</cp:revision>
  <dcterms:created xsi:type="dcterms:W3CDTF">2024-11-04T07:42:31Z</dcterms:created>
  <dcterms:modified xsi:type="dcterms:W3CDTF">2024-11-11T09:30:43Z</dcterms:modified>
</cp:coreProperties>
</file>